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75"/>
  </p:notesMasterIdLst>
  <p:handoutMasterIdLst>
    <p:handoutMasterId r:id="rId76"/>
  </p:handoutMasterIdLst>
  <p:sldIdLst>
    <p:sldId id="256" r:id="rId2"/>
    <p:sldId id="258" r:id="rId3"/>
    <p:sldId id="259" r:id="rId4"/>
    <p:sldId id="260" r:id="rId5"/>
    <p:sldId id="261" r:id="rId6"/>
    <p:sldId id="266" r:id="rId7"/>
    <p:sldId id="267" r:id="rId8"/>
    <p:sldId id="264"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90" r:id="rId30"/>
    <p:sldId id="291" r:id="rId31"/>
    <p:sldId id="292" r:id="rId32"/>
    <p:sldId id="293" r:id="rId33"/>
    <p:sldId id="295" r:id="rId34"/>
    <p:sldId id="296" r:id="rId35"/>
    <p:sldId id="298" r:id="rId36"/>
    <p:sldId id="299" r:id="rId37"/>
    <p:sldId id="300" r:id="rId38"/>
    <p:sldId id="301" r:id="rId39"/>
    <p:sldId id="302" r:id="rId40"/>
    <p:sldId id="303" r:id="rId41"/>
    <p:sldId id="304"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9" r:id="rId73"/>
    <p:sldId id="340" r:id="rId74"/>
  </p:sldIdLst>
  <p:sldSz cx="12192000" cy="6858000"/>
  <p:notesSz cx="6819900" cy="9931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1" autoAdjust="0"/>
    <p:restoredTop sz="92593"/>
  </p:normalViewPr>
  <p:slideViewPr>
    <p:cSldViewPr snapToGrid="0">
      <p:cViewPr varScale="1">
        <p:scale>
          <a:sx n="69" d="100"/>
          <a:sy n="69" d="100"/>
        </p:scale>
        <p:origin x="2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5290" cy="498295"/>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863032" y="0"/>
            <a:ext cx="2955290" cy="498295"/>
          </a:xfrm>
          <a:prstGeom prst="rect">
            <a:avLst/>
          </a:prstGeom>
        </p:spPr>
        <p:txBody>
          <a:bodyPr vert="horz" lIns="91440" tIns="45720" rIns="91440" bIns="45720" rtlCol="0"/>
          <a:lstStyle>
            <a:lvl1pPr algn="r">
              <a:defRPr sz="1200"/>
            </a:lvl1pPr>
          </a:lstStyle>
          <a:p>
            <a:fld id="{5A148183-55C2-4C58-9429-56DC79C07FB5}" type="datetimeFigureOut">
              <a:rPr lang="tr-TR" smtClean="0"/>
              <a:t>10.10.2017</a:t>
            </a:fld>
            <a:endParaRPr lang="tr-TR"/>
          </a:p>
        </p:txBody>
      </p:sp>
      <p:sp>
        <p:nvSpPr>
          <p:cNvPr id="4" name="Footer Placeholder 3"/>
          <p:cNvSpPr>
            <a:spLocks noGrp="1"/>
          </p:cNvSpPr>
          <p:nvPr>
            <p:ph type="ftr" sz="quarter" idx="2"/>
          </p:nvPr>
        </p:nvSpPr>
        <p:spPr>
          <a:xfrm>
            <a:off x="0" y="9433107"/>
            <a:ext cx="2955290" cy="498294"/>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63032" y="9433107"/>
            <a:ext cx="2955290" cy="498294"/>
          </a:xfrm>
          <a:prstGeom prst="rect">
            <a:avLst/>
          </a:prstGeom>
        </p:spPr>
        <p:txBody>
          <a:bodyPr vert="horz" lIns="91440" tIns="45720" rIns="91440" bIns="45720" rtlCol="0" anchor="b"/>
          <a:lstStyle>
            <a:lvl1pPr algn="r">
              <a:defRPr sz="1200"/>
            </a:lvl1pPr>
          </a:lstStyle>
          <a:p>
            <a:fld id="{2F9DF8C2-9AAE-4457-996C-52DAEF0DD779}" type="slidenum">
              <a:rPr lang="tr-TR" smtClean="0"/>
              <a:t>‹#›</a:t>
            </a:fld>
            <a:endParaRPr lang="tr-TR"/>
          </a:p>
        </p:txBody>
      </p:sp>
    </p:spTree>
    <p:extLst>
      <p:ext uri="{BB962C8B-B14F-4D97-AF65-F5344CB8AC3E}">
        <p14:creationId xmlns:p14="http://schemas.microsoft.com/office/powerpoint/2010/main" val="365341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5925" cy="498475"/>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62388" y="0"/>
            <a:ext cx="2955925" cy="498475"/>
          </a:xfrm>
          <a:prstGeom prst="rect">
            <a:avLst/>
          </a:prstGeom>
        </p:spPr>
        <p:txBody>
          <a:bodyPr vert="horz" lIns="91440" tIns="45720" rIns="91440" bIns="45720" rtlCol="0"/>
          <a:lstStyle>
            <a:lvl1pPr algn="r">
              <a:defRPr sz="1200"/>
            </a:lvl1pPr>
          </a:lstStyle>
          <a:p>
            <a:fld id="{3EAA4D55-25CB-408B-BCC3-C72A70685650}" type="datetimeFigureOut">
              <a:rPr lang="tr-TR" smtClean="0"/>
              <a:t>10.10.2017</a:t>
            </a:fld>
            <a:endParaRPr lang="tr-TR"/>
          </a:p>
        </p:txBody>
      </p:sp>
      <p:sp>
        <p:nvSpPr>
          <p:cNvPr id="4" name="Slide Image Placeholder 3"/>
          <p:cNvSpPr>
            <a:spLocks noGrp="1" noRot="1" noChangeAspect="1"/>
          </p:cNvSpPr>
          <p:nvPr>
            <p:ph type="sldImg" idx="2"/>
          </p:nvPr>
        </p:nvSpPr>
        <p:spPr>
          <a:xfrm>
            <a:off x="431800" y="1241425"/>
            <a:ext cx="5956300" cy="3351213"/>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2625" y="4779963"/>
            <a:ext cx="5454650" cy="39100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9432925"/>
            <a:ext cx="2955925" cy="498475"/>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62388" y="9432925"/>
            <a:ext cx="2955925" cy="498475"/>
          </a:xfrm>
          <a:prstGeom prst="rect">
            <a:avLst/>
          </a:prstGeom>
        </p:spPr>
        <p:txBody>
          <a:bodyPr vert="horz" lIns="91440" tIns="45720" rIns="91440" bIns="45720" rtlCol="0" anchor="b"/>
          <a:lstStyle>
            <a:lvl1pPr algn="r">
              <a:defRPr sz="1200"/>
            </a:lvl1pPr>
          </a:lstStyle>
          <a:p>
            <a:fld id="{3BD6EE5D-9B9E-40E6-97CD-92D88158CB78}" type="slidenum">
              <a:rPr lang="tr-TR" smtClean="0"/>
              <a:t>‹#›</a:t>
            </a:fld>
            <a:endParaRPr lang="tr-TR"/>
          </a:p>
        </p:txBody>
      </p:sp>
    </p:spTree>
    <p:extLst>
      <p:ext uri="{BB962C8B-B14F-4D97-AF65-F5344CB8AC3E}">
        <p14:creationId xmlns:p14="http://schemas.microsoft.com/office/powerpoint/2010/main" val="223948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F8B3D75-3E8D-4390-9831-0AD59566DB4E}" type="slidenum">
              <a:rPr lang="tr-TR" smtClean="0"/>
              <a:t>13</a:t>
            </a:fld>
            <a:endParaRPr lang="tr-TR"/>
          </a:p>
        </p:txBody>
      </p:sp>
    </p:spTree>
    <p:extLst>
      <p:ext uri="{BB962C8B-B14F-4D97-AF65-F5344CB8AC3E}">
        <p14:creationId xmlns:p14="http://schemas.microsoft.com/office/powerpoint/2010/main" val="3612346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05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1561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80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914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82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419156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0832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172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912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623091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87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10/10/2017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793257"/>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Self-determinati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6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669" y="283334"/>
            <a:ext cx="10637948" cy="4108361"/>
          </a:xfrm>
        </p:spPr>
        <p:txBody>
          <a:bodyPr/>
          <a:lstStyle/>
          <a:p>
            <a:r>
              <a:rPr lang="tr-TR" b="1" dirty="0" smtClean="0"/>
              <a:t>]</a:t>
            </a:r>
            <a:r>
              <a:rPr lang="en-US" b="1" dirty="0" smtClean="0"/>
              <a:t>. </a:t>
            </a:r>
            <a:endParaRPr lang="tr-TR" dirty="0"/>
          </a:p>
        </p:txBody>
      </p:sp>
      <p:sp>
        <p:nvSpPr>
          <p:cNvPr id="3" name="Subtitle 2"/>
          <p:cNvSpPr>
            <a:spLocks noGrp="1"/>
          </p:cNvSpPr>
          <p:nvPr>
            <p:ph type="subTitle" idx="1"/>
          </p:nvPr>
        </p:nvSpPr>
        <p:spPr>
          <a:xfrm>
            <a:off x="1507067" y="4533363"/>
            <a:ext cx="8080278" cy="1174710"/>
          </a:xfrm>
        </p:spPr>
        <p:txBody>
          <a:bodyPr>
            <a:normAutofit/>
          </a:bodyPr>
          <a:lstStyle/>
          <a:p>
            <a:r>
              <a:rPr lang="tr-TR" sz="2800" dirty="0"/>
              <a:t>Module 1-</a:t>
            </a:r>
            <a:r>
              <a:rPr lang="tr-TR" sz="2800" b="1" dirty="0"/>
              <a:t>From </a:t>
            </a:r>
            <a:r>
              <a:rPr lang="tr-TR" sz="2800" b="1" dirty="0" err="1"/>
              <a:t>EmpIre</a:t>
            </a:r>
            <a:r>
              <a:rPr lang="tr-TR" sz="2800" b="1" dirty="0"/>
              <a:t> </a:t>
            </a:r>
            <a:r>
              <a:rPr lang="tr-TR" sz="2800" b="1" dirty="0" err="1"/>
              <a:t>to</a:t>
            </a:r>
            <a:r>
              <a:rPr lang="tr-TR" sz="2800" b="1" dirty="0"/>
              <a:t> </a:t>
            </a:r>
            <a:r>
              <a:rPr lang="tr-TR" sz="2800" b="1" dirty="0" err="1"/>
              <a:t>NatIon</a:t>
            </a:r>
            <a:r>
              <a:rPr lang="tr-TR" sz="2800" b="1" dirty="0"/>
              <a:t> </a:t>
            </a:r>
            <a:r>
              <a:rPr lang="tr-TR" sz="2800" b="1" dirty="0" err="1"/>
              <a:t>State</a:t>
            </a:r>
            <a:r>
              <a:rPr lang="tr-TR" sz="2800" b="1" dirty="0"/>
              <a:t> </a:t>
            </a:r>
            <a:r>
              <a:rPr lang="tr-TR" sz="2800" b="1" dirty="0" smtClean="0"/>
              <a:t>1789-1938</a:t>
            </a:r>
            <a:endParaRPr lang="tr-TR" sz="2800" dirty="0"/>
          </a:p>
        </p:txBody>
      </p:sp>
    </p:spTree>
    <p:extLst>
      <p:ext uri="{BB962C8B-B14F-4D97-AF65-F5344CB8AC3E}">
        <p14:creationId xmlns:p14="http://schemas.microsoft.com/office/powerpoint/2010/main" val="2233799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TanzImat</a:t>
            </a:r>
            <a:r>
              <a:rPr lang="tr-TR" dirty="0" smtClean="0"/>
              <a:t> </a:t>
            </a:r>
            <a:r>
              <a:rPr lang="tr-TR" dirty="0" err="1" smtClean="0"/>
              <a:t>Era</a:t>
            </a:r>
            <a:r>
              <a:rPr lang="tr-TR" dirty="0" smtClean="0"/>
              <a:t> (1839-1876)</a:t>
            </a:r>
            <a:endParaRPr lang="tr-TR" dirty="0"/>
          </a:p>
        </p:txBody>
      </p:sp>
      <p:sp>
        <p:nvSpPr>
          <p:cNvPr id="3" name="Content Placeholder 2"/>
          <p:cNvSpPr>
            <a:spLocks noGrp="1"/>
          </p:cNvSpPr>
          <p:nvPr>
            <p:ph idx="1"/>
          </p:nvPr>
        </p:nvSpPr>
        <p:spPr/>
        <p:txBody>
          <a:bodyPr>
            <a:normAutofit/>
          </a:bodyPr>
          <a:lstStyle/>
          <a:p>
            <a:r>
              <a:rPr lang="tr-TR" dirty="0" err="1" smtClean="0"/>
              <a:t>Areas</a:t>
            </a:r>
            <a:r>
              <a:rPr lang="tr-TR" dirty="0" smtClean="0"/>
              <a:t> of Reform:</a:t>
            </a:r>
          </a:p>
          <a:p>
            <a:pPr lvl="1"/>
            <a:r>
              <a:rPr lang="tr-TR" dirty="0" err="1" smtClean="0"/>
              <a:t>Judicial</a:t>
            </a:r>
            <a:r>
              <a:rPr lang="tr-TR" dirty="0" smtClean="0"/>
              <a:t> </a:t>
            </a:r>
            <a:r>
              <a:rPr lang="tr-TR" dirty="0" err="1" smtClean="0"/>
              <a:t>System</a:t>
            </a:r>
            <a:endParaRPr lang="tr-TR" dirty="0" smtClean="0"/>
          </a:p>
          <a:p>
            <a:pPr lvl="1"/>
            <a:r>
              <a:rPr lang="tr-TR" dirty="0" err="1" smtClean="0"/>
              <a:t>Education</a:t>
            </a:r>
            <a:endParaRPr lang="tr-TR" dirty="0" smtClean="0"/>
          </a:p>
          <a:p>
            <a:pPr lvl="1"/>
            <a:r>
              <a:rPr lang="tr-TR" dirty="0" err="1" smtClean="0"/>
              <a:t>Centralization</a:t>
            </a:r>
            <a:r>
              <a:rPr lang="tr-TR" dirty="0"/>
              <a:t> </a:t>
            </a:r>
            <a:r>
              <a:rPr lang="tr-TR" dirty="0" smtClean="0"/>
              <a:t>of </a:t>
            </a:r>
            <a:r>
              <a:rPr lang="tr-TR" dirty="0" err="1" smtClean="0"/>
              <a:t>central</a:t>
            </a:r>
            <a:r>
              <a:rPr lang="tr-TR" dirty="0" smtClean="0"/>
              <a:t> </a:t>
            </a:r>
            <a:r>
              <a:rPr lang="tr-TR" dirty="0" err="1" smtClean="0"/>
              <a:t>and</a:t>
            </a:r>
            <a:r>
              <a:rPr lang="tr-TR" dirty="0" smtClean="0"/>
              <a:t> </a:t>
            </a:r>
            <a:r>
              <a:rPr lang="tr-TR" dirty="0" err="1" smtClean="0"/>
              <a:t>provincial</a:t>
            </a:r>
            <a:r>
              <a:rPr lang="tr-TR" dirty="0" smtClean="0"/>
              <a:t> </a:t>
            </a:r>
            <a:r>
              <a:rPr lang="tr-TR" dirty="0" err="1" smtClean="0"/>
              <a:t>administration</a:t>
            </a:r>
            <a:endParaRPr lang="tr-TR" dirty="0" smtClean="0"/>
          </a:p>
          <a:p>
            <a:pPr lvl="1"/>
            <a:r>
              <a:rPr lang="tr-TR" dirty="0" err="1" smtClean="0"/>
              <a:t>Economy</a:t>
            </a:r>
            <a:r>
              <a:rPr lang="tr-TR" dirty="0" smtClean="0"/>
              <a:t> </a:t>
            </a:r>
            <a:r>
              <a:rPr lang="tr-TR" dirty="0" err="1" smtClean="0"/>
              <a:t>and</a:t>
            </a:r>
            <a:r>
              <a:rPr lang="tr-TR" dirty="0" smtClean="0"/>
              <a:t> </a:t>
            </a:r>
            <a:r>
              <a:rPr lang="tr-TR" dirty="0" err="1" smtClean="0"/>
              <a:t>Taxation</a:t>
            </a:r>
            <a:endParaRPr lang="tr-TR" dirty="0" smtClean="0"/>
          </a:p>
          <a:p>
            <a:pPr marL="457200" lvl="1" indent="0">
              <a:buNone/>
            </a:pPr>
            <a:endParaRPr lang="tr-TR" dirty="0" smtClean="0"/>
          </a:p>
          <a:p>
            <a:pPr lvl="1"/>
            <a:r>
              <a:rPr lang="tr-TR" dirty="0" smtClean="0"/>
              <a:t>Other </a:t>
            </a:r>
            <a:r>
              <a:rPr lang="tr-TR" dirty="0" err="1"/>
              <a:t>Aspects</a:t>
            </a:r>
            <a:r>
              <a:rPr lang="tr-TR" dirty="0"/>
              <a:t> of </a:t>
            </a:r>
            <a:r>
              <a:rPr lang="tr-TR" dirty="0" err="1"/>
              <a:t>Modernization</a:t>
            </a:r>
            <a:r>
              <a:rPr lang="tr-TR" dirty="0" smtClean="0"/>
              <a:t>:</a:t>
            </a:r>
          </a:p>
          <a:p>
            <a:pPr lvl="2"/>
            <a:r>
              <a:rPr lang="tr-TR" dirty="0" err="1" smtClean="0"/>
              <a:t>Transportation</a:t>
            </a:r>
            <a:endParaRPr lang="tr-TR" dirty="0" smtClean="0"/>
          </a:p>
          <a:p>
            <a:pPr lvl="2"/>
            <a:r>
              <a:rPr lang="tr-TR" dirty="0" err="1" smtClean="0"/>
              <a:t>Communication</a:t>
            </a:r>
            <a:endParaRPr lang="tr-TR" dirty="0" smtClean="0"/>
          </a:p>
          <a:p>
            <a:pPr lvl="2"/>
            <a:r>
              <a:rPr lang="tr-TR" dirty="0"/>
              <a:t>1st </a:t>
            </a:r>
            <a:r>
              <a:rPr lang="tr-TR" dirty="0" err="1"/>
              <a:t>Private</a:t>
            </a:r>
            <a:r>
              <a:rPr lang="tr-TR" dirty="0"/>
              <a:t> </a:t>
            </a:r>
            <a:r>
              <a:rPr lang="tr-TR" dirty="0" err="1"/>
              <a:t>Newspapers</a:t>
            </a:r>
            <a:endParaRPr lang="tr-TR" dirty="0"/>
          </a:p>
          <a:p>
            <a:pPr marL="914400" lvl="2" indent="0">
              <a:buNone/>
            </a:pPr>
            <a:endParaRPr lang="tr-TR" dirty="0" smtClean="0"/>
          </a:p>
          <a:p>
            <a:pPr marL="457200" lvl="1" indent="0">
              <a:buNone/>
            </a:pPr>
            <a:r>
              <a:rPr lang="tr-TR" dirty="0"/>
              <a:t>	</a:t>
            </a:r>
          </a:p>
          <a:p>
            <a:pPr lvl="1"/>
            <a:endParaRPr lang="tr-TR" dirty="0"/>
          </a:p>
        </p:txBody>
      </p:sp>
    </p:spTree>
    <p:extLst>
      <p:ext uri="{BB962C8B-B14F-4D97-AF65-F5344CB8AC3E}">
        <p14:creationId xmlns:p14="http://schemas.microsoft.com/office/powerpoint/2010/main" val="4180205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TanzImat</a:t>
            </a:r>
            <a:r>
              <a:rPr lang="tr-TR" dirty="0" smtClean="0"/>
              <a:t> </a:t>
            </a:r>
            <a:r>
              <a:rPr lang="tr-TR" dirty="0" err="1" smtClean="0"/>
              <a:t>Era</a:t>
            </a:r>
            <a:r>
              <a:rPr lang="tr-TR" dirty="0" smtClean="0"/>
              <a:t> (1839-1876)</a:t>
            </a:r>
            <a:endParaRPr lang="tr-TR" dirty="0"/>
          </a:p>
        </p:txBody>
      </p:sp>
      <p:sp>
        <p:nvSpPr>
          <p:cNvPr id="3" name="Content Placeholder 2"/>
          <p:cNvSpPr>
            <a:spLocks noGrp="1"/>
          </p:cNvSpPr>
          <p:nvPr>
            <p:ph idx="1"/>
          </p:nvPr>
        </p:nvSpPr>
        <p:spPr/>
        <p:txBody>
          <a:bodyPr/>
          <a:lstStyle/>
          <a:p>
            <a:r>
              <a:rPr lang="tr-TR" dirty="0" err="1" smtClean="0"/>
              <a:t>Problematic</a:t>
            </a:r>
            <a:r>
              <a:rPr lang="tr-TR" dirty="0" smtClean="0"/>
              <a:t> </a:t>
            </a:r>
            <a:r>
              <a:rPr lang="tr-TR" dirty="0" err="1" smtClean="0"/>
              <a:t>Aspects</a:t>
            </a:r>
            <a:r>
              <a:rPr lang="tr-TR" dirty="0" smtClean="0"/>
              <a:t> of </a:t>
            </a:r>
            <a:r>
              <a:rPr lang="tr-TR" dirty="0" err="1" smtClean="0"/>
              <a:t>the</a:t>
            </a:r>
            <a:r>
              <a:rPr lang="tr-TR" dirty="0" smtClean="0"/>
              <a:t> </a:t>
            </a:r>
            <a:r>
              <a:rPr lang="tr-TR" dirty="0" err="1" smtClean="0"/>
              <a:t>Reforms</a:t>
            </a:r>
            <a:r>
              <a:rPr lang="tr-TR" dirty="0" smtClean="0"/>
              <a:t>:</a:t>
            </a:r>
          </a:p>
          <a:p>
            <a:pPr lvl="1"/>
            <a:r>
              <a:rPr lang="tr-TR" dirty="0" err="1" smtClean="0"/>
              <a:t>Duality</a:t>
            </a:r>
            <a:endParaRPr lang="tr-TR" dirty="0" smtClean="0"/>
          </a:p>
          <a:p>
            <a:pPr lvl="1"/>
            <a:r>
              <a:rPr lang="tr-TR" dirty="0" smtClean="0"/>
              <a:t>Top-</a:t>
            </a:r>
            <a:r>
              <a:rPr lang="tr-TR" dirty="0" err="1" smtClean="0"/>
              <a:t>Down</a:t>
            </a:r>
            <a:r>
              <a:rPr lang="tr-TR" dirty="0" smtClean="0"/>
              <a:t> </a:t>
            </a:r>
            <a:r>
              <a:rPr lang="tr-TR" dirty="0" err="1" smtClean="0"/>
              <a:t>Reforms</a:t>
            </a:r>
            <a:endParaRPr lang="tr-TR" dirty="0" smtClean="0"/>
          </a:p>
          <a:p>
            <a:pPr lvl="1"/>
            <a:r>
              <a:rPr lang="tr-TR" dirty="0" err="1" smtClean="0"/>
              <a:t>Reactions</a:t>
            </a:r>
            <a:r>
              <a:rPr lang="tr-TR" dirty="0" smtClean="0"/>
              <a:t> </a:t>
            </a:r>
            <a:endParaRPr lang="tr-TR" dirty="0"/>
          </a:p>
        </p:txBody>
      </p:sp>
    </p:spTree>
    <p:extLst>
      <p:ext uri="{BB962C8B-B14F-4D97-AF65-F5344CB8AC3E}">
        <p14:creationId xmlns:p14="http://schemas.microsoft.com/office/powerpoint/2010/main" val="1591089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184822"/>
            <a:ext cx="7752463" cy="781094"/>
          </a:xfrm>
        </p:spPr>
        <p:txBody>
          <a:bodyPr>
            <a:normAutofit/>
          </a:bodyPr>
          <a:lstStyle/>
          <a:p>
            <a:pPr algn="r"/>
            <a:r>
              <a:rPr lang="en-US" sz="4000" b="1" i="1" dirty="0"/>
              <a:t>Who are Young Ottomans? </a:t>
            </a:r>
            <a:endParaRPr lang="tr-TR" sz="4000" b="1" i="1" dirty="0"/>
          </a:p>
        </p:txBody>
      </p:sp>
      <p:sp>
        <p:nvSpPr>
          <p:cNvPr id="3" name="İçerik Yer Tutucusu 2"/>
          <p:cNvSpPr>
            <a:spLocks noGrp="1"/>
          </p:cNvSpPr>
          <p:nvPr>
            <p:ph idx="1"/>
          </p:nvPr>
        </p:nvSpPr>
        <p:spPr>
          <a:xfrm>
            <a:off x="838200" y="1143045"/>
            <a:ext cx="10067365" cy="1591380"/>
          </a:xfrm>
        </p:spPr>
        <p:txBody>
          <a:bodyPr>
            <a:noAutofit/>
          </a:bodyPr>
          <a:lstStyle/>
          <a:p>
            <a:pPr algn="just">
              <a:lnSpc>
                <a:spcPct val="170000"/>
              </a:lnSpc>
            </a:pPr>
            <a:r>
              <a:rPr lang="en-US" sz="2000" dirty="0" smtClean="0"/>
              <a:t>It </a:t>
            </a:r>
            <a:r>
              <a:rPr lang="en-US" sz="2000" dirty="0"/>
              <a:t>was founded as a secret society in 1865 by a group of Ottoman intellectuals. </a:t>
            </a:r>
            <a:endParaRPr lang="tr-TR" sz="2000" dirty="0" smtClean="0">
              <a:effectLst/>
            </a:endParaRPr>
          </a:p>
          <a:p>
            <a:pPr algn="just">
              <a:lnSpc>
                <a:spcPct val="170000"/>
              </a:lnSpc>
            </a:pPr>
            <a:r>
              <a:rPr lang="en-US" sz="2000" dirty="0" smtClean="0"/>
              <a:t>A </a:t>
            </a:r>
            <a:r>
              <a:rPr lang="en-US" sz="2000" dirty="0"/>
              <a:t>loose coalition of intellectuals and former bureaucrats who came together around a shared hostility toward </a:t>
            </a:r>
            <a:r>
              <a:rPr lang="en-US" sz="2000" dirty="0" err="1"/>
              <a:t>Tanzimat</a:t>
            </a:r>
            <a:r>
              <a:rPr lang="en-US" sz="2000" dirty="0"/>
              <a:t> reforms and their exponents. </a:t>
            </a:r>
            <a:endParaRPr lang="tr-TR" sz="2000" dirty="0" smtClean="0">
              <a:effectLst/>
            </a:endParaRPr>
          </a:p>
          <a:p>
            <a:pPr algn="just"/>
            <a:endParaRPr lang="tr-TR" sz="2000" dirty="0"/>
          </a:p>
        </p:txBody>
      </p:sp>
      <p:sp>
        <p:nvSpPr>
          <p:cNvPr id="12" name="Slayt Numarası Yer Tutucusu 11"/>
          <p:cNvSpPr>
            <a:spLocks noGrp="1"/>
          </p:cNvSpPr>
          <p:nvPr>
            <p:ph type="sldNum" sz="quarter" idx="12"/>
          </p:nvPr>
        </p:nvSpPr>
        <p:spPr/>
        <p:txBody>
          <a:bodyPr/>
          <a:lstStyle/>
          <a:p>
            <a:fld id="{E185B783-70CD-460B-A800-E672987C099A}" type="slidenum">
              <a:rPr lang="tr-TR" smtClean="0"/>
              <a:t>12</a:t>
            </a:fld>
            <a:endParaRPr lang="tr-TR"/>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8242" y="2966536"/>
            <a:ext cx="2557258" cy="2970624"/>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36" y="2966536"/>
            <a:ext cx="2467685" cy="2970624"/>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530" y="2966536"/>
            <a:ext cx="2298192" cy="2970624"/>
          </a:xfrm>
          <a:prstGeom prst="rect">
            <a:avLst/>
          </a:prstGeom>
        </p:spPr>
      </p:pic>
      <p:pic>
        <p:nvPicPr>
          <p:cNvPr id="7" name="Resi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8352" y="2966536"/>
            <a:ext cx="2585259" cy="2970624"/>
          </a:xfrm>
          <a:prstGeom prst="rect">
            <a:avLst/>
          </a:prstGeom>
        </p:spPr>
      </p:pic>
      <p:sp>
        <p:nvSpPr>
          <p:cNvPr id="8" name="Metin kutusu 7"/>
          <p:cNvSpPr txBox="1"/>
          <p:nvPr/>
        </p:nvSpPr>
        <p:spPr>
          <a:xfrm>
            <a:off x="566670" y="6169271"/>
            <a:ext cx="2073499" cy="338554"/>
          </a:xfrm>
          <a:prstGeom prst="rect">
            <a:avLst/>
          </a:prstGeom>
          <a:noFill/>
        </p:spPr>
        <p:txBody>
          <a:bodyPr wrap="square" rtlCol="0">
            <a:spAutoFit/>
          </a:bodyPr>
          <a:lstStyle/>
          <a:p>
            <a:pPr algn="ctr"/>
            <a:r>
              <a:rPr lang="tr-TR" sz="1600" b="1" i="1" dirty="0" smtClean="0"/>
              <a:t>Namık Kemal</a:t>
            </a:r>
            <a:endParaRPr lang="tr-TR" sz="1600" b="1" i="1" dirty="0"/>
          </a:p>
        </p:txBody>
      </p:sp>
      <p:sp>
        <p:nvSpPr>
          <p:cNvPr id="9" name="Metin kutusu 8"/>
          <p:cNvSpPr txBox="1"/>
          <p:nvPr/>
        </p:nvSpPr>
        <p:spPr>
          <a:xfrm>
            <a:off x="3310223" y="6169271"/>
            <a:ext cx="2073499" cy="338554"/>
          </a:xfrm>
          <a:prstGeom prst="rect">
            <a:avLst/>
          </a:prstGeom>
          <a:noFill/>
        </p:spPr>
        <p:txBody>
          <a:bodyPr wrap="square" rtlCol="0">
            <a:spAutoFit/>
          </a:bodyPr>
          <a:lstStyle/>
          <a:p>
            <a:pPr algn="ctr"/>
            <a:r>
              <a:rPr lang="tr-TR" sz="1600" b="1" i="1" dirty="0" smtClean="0"/>
              <a:t>Şinasi</a:t>
            </a:r>
            <a:endParaRPr lang="tr-TR" sz="1600" b="1" i="1" dirty="0"/>
          </a:p>
        </p:txBody>
      </p:sp>
      <p:sp>
        <p:nvSpPr>
          <p:cNvPr id="10" name="Metin kutusu 9"/>
          <p:cNvSpPr txBox="1"/>
          <p:nvPr/>
        </p:nvSpPr>
        <p:spPr>
          <a:xfrm>
            <a:off x="9360121" y="6169271"/>
            <a:ext cx="2073499" cy="338554"/>
          </a:xfrm>
          <a:prstGeom prst="rect">
            <a:avLst/>
          </a:prstGeom>
          <a:noFill/>
        </p:spPr>
        <p:txBody>
          <a:bodyPr wrap="square" rtlCol="0">
            <a:spAutoFit/>
          </a:bodyPr>
          <a:lstStyle/>
          <a:p>
            <a:pPr algn="ctr"/>
            <a:r>
              <a:rPr lang="tr-TR" sz="1600" b="1" i="1" dirty="0" err="1" smtClean="0"/>
              <a:t>Midhat</a:t>
            </a:r>
            <a:r>
              <a:rPr lang="tr-TR" sz="1600" b="1" i="1" dirty="0" smtClean="0"/>
              <a:t> Paşa</a:t>
            </a:r>
            <a:endParaRPr lang="tr-TR" sz="1600" b="1" i="1" dirty="0"/>
          </a:p>
        </p:txBody>
      </p:sp>
      <p:sp>
        <p:nvSpPr>
          <p:cNvPr id="11" name="Metin kutusu 10"/>
          <p:cNvSpPr txBox="1"/>
          <p:nvPr/>
        </p:nvSpPr>
        <p:spPr>
          <a:xfrm>
            <a:off x="6214231" y="6169271"/>
            <a:ext cx="2073499" cy="338554"/>
          </a:xfrm>
          <a:prstGeom prst="rect">
            <a:avLst/>
          </a:prstGeom>
          <a:noFill/>
        </p:spPr>
        <p:txBody>
          <a:bodyPr wrap="square" rtlCol="0">
            <a:spAutoFit/>
          </a:bodyPr>
          <a:lstStyle/>
          <a:p>
            <a:pPr algn="ctr"/>
            <a:r>
              <a:rPr lang="tr-TR" sz="1600" b="1" i="1" dirty="0" smtClean="0"/>
              <a:t>Ziya Paşa</a:t>
            </a:r>
            <a:endParaRPr lang="tr-TR" sz="1600" b="1" i="1" dirty="0"/>
          </a:p>
        </p:txBody>
      </p:sp>
    </p:spTree>
    <p:extLst>
      <p:ext uri="{BB962C8B-B14F-4D97-AF65-F5344CB8AC3E}">
        <p14:creationId xmlns:p14="http://schemas.microsoft.com/office/powerpoint/2010/main" val="3332069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98809" y="94669"/>
            <a:ext cx="8075193" cy="768216"/>
          </a:xfrm>
        </p:spPr>
        <p:txBody>
          <a:bodyPr>
            <a:normAutofit/>
          </a:bodyPr>
          <a:lstStyle/>
          <a:p>
            <a:pPr algn="r"/>
            <a:r>
              <a:rPr lang="en-US" sz="4000" b="1" i="1" dirty="0"/>
              <a:t>Who are Young Ottomans? </a:t>
            </a:r>
            <a:endParaRPr lang="tr-TR" sz="4000" b="1" i="1" dirty="0"/>
          </a:p>
        </p:txBody>
      </p:sp>
      <p:sp>
        <p:nvSpPr>
          <p:cNvPr id="3" name="İçerik Yer Tutucusu 2"/>
          <p:cNvSpPr>
            <a:spLocks noGrp="1"/>
          </p:cNvSpPr>
          <p:nvPr>
            <p:ph idx="1"/>
          </p:nvPr>
        </p:nvSpPr>
        <p:spPr>
          <a:xfrm>
            <a:off x="437883" y="862885"/>
            <a:ext cx="10911436" cy="5550794"/>
          </a:xfrm>
        </p:spPr>
        <p:txBody>
          <a:bodyPr>
            <a:noAutofit/>
          </a:bodyPr>
          <a:lstStyle/>
          <a:p>
            <a:r>
              <a:rPr lang="en-US" sz="1800" dirty="0"/>
              <a:t>Young Ottomans published the first uncensored Ottoman opposition journals in London, Geneva, Paris, Lyon, and Marseille. </a:t>
            </a:r>
            <a:endParaRPr lang="tr-TR" sz="1800" dirty="0" smtClean="0">
              <a:effectLst/>
            </a:endParaRPr>
          </a:p>
          <a:p>
            <a:endParaRPr lang="tr-TR" sz="1800" dirty="0" smtClean="0">
              <a:effectLst/>
            </a:endParaRPr>
          </a:p>
          <a:p>
            <a:r>
              <a:rPr lang="en-US" sz="1800" dirty="0"/>
              <a:t>Almost all of them returned to the empire following the general amnesty declared after Ali Pasha’s death in 1871.</a:t>
            </a:r>
            <a:endParaRPr lang="tr-TR" sz="1800" dirty="0" smtClean="0">
              <a:effectLst/>
            </a:endParaRPr>
          </a:p>
          <a:p>
            <a:pPr marL="0" indent="0">
              <a:buNone/>
            </a:pPr>
            <a:r>
              <a:rPr lang="en-US" sz="1800" b="1" u="sng" dirty="0" smtClean="0"/>
              <a:t>Political </a:t>
            </a:r>
            <a:r>
              <a:rPr lang="en-US" sz="1800" b="1" u="sng" dirty="0"/>
              <a:t>Views of Young </a:t>
            </a:r>
            <a:r>
              <a:rPr lang="en-US" sz="1800" b="1" u="sng" dirty="0" smtClean="0"/>
              <a:t>Ottomans</a:t>
            </a:r>
            <a:r>
              <a:rPr lang="en-US" sz="1800" u="sng"/>
              <a:t> </a:t>
            </a:r>
            <a:endParaRPr lang="tr-TR" sz="1800" u="sng" dirty="0" smtClean="0">
              <a:effectLst/>
            </a:endParaRPr>
          </a:p>
          <a:p>
            <a:r>
              <a:rPr lang="en-US" sz="1800" dirty="0"/>
              <a:t>They strongly criticized the </a:t>
            </a:r>
            <a:r>
              <a:rPr lang="en-US" sz="1800" dirty="0" err="1"/>
              <a:t>Tanzimat</a:t>
            </a:r>
            <a:r>
              <a:rPr lang="en-US" sz="1800" dirty="0"/>
              <a:t> as a capitulation to European dictates. </a:t>
            </a:r>
            <a:endParaRPr lang="tr-TR" sz="1800" dirty="0" smtClean="0">
              <a:effectLst/>
            </a:endParaRPr>
          </a:p>
          <a:p>
            <a:r>
              <a:rPr lang="en-US" sz="1800" dirty="0"/>
              <a:t>In their view, the adoption of European laws at the expense of the </a:t>
            </a:r>
            <a:r>
              <a:rPr lang="en-US" sz="1800" dirty="0" err="1"/>
              <a:t>sharīa</a:t>
            </a:r>
            <a:r>
              <a:rPr lang="en-US" sz="1800" dirty="0"/>
              <a:t> had resulted in “tyranny.” </a:t>
            </a:r>
            <a:endParaRPr lang="tr-TR" sz="1800" dirty="0" smtClean="0">
              <a:effectLst/>
            </a:endParaRPr>
          </a:p>
          <a:p>
            <a:r>
              <a:rPr lang="en-US" sz="1800" dirty="0"/>
              <a:t>The economic reforms of the </a:t>
            </a:r>
            <a:r>
              <a:rPr lang="en-US" sz="1800" dirty="0" err="1"/>
              <a:t>Tanzimat</a:t>
            </a:r>
            <a:r>
              <a:rPr lang="en-US" sz="1800" dirty="0"/>
              <a:t> were ruinous acts of irresponsibility which could lead only to the destruction of Ottoman industry and the debilitating accumulation of debt. </a:t>
            </a:r>
            <a:endParaRPr lang="tr-TR" sz="1800" dirty="0" smtClean="0">
              <a:effectLst/>
            </a:endParaRPr>
          </a:p>
          <a:p>
            <a:r>
              <a:rPr lang="en-US" sz="1800" dirty="0"/>
              <a:t>Young Ottomans espoused a form of constitutionalism based on such Islamic notions as </a:t>
            </a:r>
            <a:r>
              <a:rPr lang="en-US" sz="1800" i="1" dirty="0"/>
              <a:t>al-</a:t>
            </a:r>
            <a:r>
              <a:rPr lang="en-US" sz="1800" i="1" dirty="0" err="1"/>
              <a:t>amr</a:t>
            </a:r>
            <a:r>
              <a:rPr lang="en-US" sz="1800" i="1" dirty="0"/>
              <a:t> </a:t>
            </a:r>
            <a:r>
              <a:rPr lang="en-US" sz="1800" i="1" dirty="0" err="1"/>
              <a:t>bi’l</a:t>
            </a:r>
            <a:r>
              <a:rPr lang="en-US" sz="1800" i="1" dirty="0"/>
              <a:t> </a:t>
            </a:r>
            <a:r>
              <a:rPr lang="en-US" sz="1800" i="1" dirty="0" err="1"/>
              <a:t>marūf</a:t>
            </a:r>
            <a:r>
              <a:rPr lang="en-US" sz="1800" i="1" dirty="0"/>
              <a:t> </a:t>
            </a:r>
            <a:r>
              <a:rPr lang="en-US" sz="1800" i="1" dirty="0" err="1"/>
              <a:t>wa’l</a:t>
            </a:r>
            <a:r>
              <a:rPr lang="en-US" sz="1800" i="1" dirty="0"/>
              <a:t> </a:t>
            </a:r>
            <a:r>
              <a:rPr lang="en-US" sz="1800" i="1" dirty="0" err="1"/>
              <a:t>nahy</a:t>
            </a:r>
            <a:r>
              <a:rPr lang="en-US" sz="1800" i="1" dirty="0"/>
              <a:t> an al-</a:t>
            </a:r>
            <a:r>
              <a:rPr lang="en-US" sz="1800" i="1" dirty="0" err="1"/>
              <a:t>munkar</a:t>
            </a:r>
            <a:r>
              <a:rPr lang="en-US" sz="1800" i="1" dirty="0"/>
              <a:t> </a:t>
            </a:r>
            <a:r>
              <a:rPr lang="en-US" sz="1800" dirty="0"/>
              <a:t>(commanding right and forbidding wrong) and </a:t>
            </a:r>
            <a:r>
              <a:rPr lang="en-US" sz="1800" i="1" dirty="0" err="1"/>
              <a:t>mashwarah</a:t>
            </a:r>
            <a:r>
              <a:rPr lang="en-US" sz="1800" i="1" dirty="0"/>
              <a:t> </a:t>
            </a:r>
            <a:r>
              <a:rPr lang="en-US" sz="1800" dirty="0"/>
              <a:t>(consultation).  </a:t>
            </a:r>
            <a:endParaRPr lang="tr-TR" sz="1800" dirty="0" smtClean="0">
              <a:effectLst/>
            </a:endParaRPr>
          </a:p>
          <a:p>
            <a:r>
              <a:rPr lang="en-US" sz="1800" dirty="0"/>
              <a:t>The Young Ottomans attempted to reconcile Islamic concepts of government with the ideas of Montesquieu, Danton, Rousseau, and contemporary European scholars and statesmen.</a:t>
            </a:r>
            <a:endParaRPr lang="tr-TR" sz="1800" dirty="0" smtClean="0">
              <a:effectLst/>
            </a:endParaRPr>
          </a:p>
          <a:p>
            <a:pPr marL="0" indent="0">
              <a:buNone/>
            </a:pPr>
            <a:endParaRPr lang="tr-TR" sz="1800" dirty="0" smtClean="0">
              <a:effectLst/>
            </a:endParaRPr>
          </a:p>
          <a:p>
            <a:endParaRPr lang="tr-TR" sz="1800"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13</a:t>
            </a:fld>
            <a:endParaRPr lang="tr-TR"/>
          </a:p>
        </p:txBody>
      </p:sp>
    </p:spTree>
    <p:extLst>
      <p:ext uri="{BB962C8B-B14F-4D97-AF65-F5344CB8AC3E}">
        <p14:creationId xmlns:p14="http://schemas.microsoft.com/office/powerpoint/2010/main" val="2462249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6"/>
            <a:ext cx="10515600" cy="858368"/>
          </a:xfrm>
        </p:spPr>
        <p:txBody>
          <a:bodyPr>
            <a:normAutofit fontScale="90000"/>
          </a:bodyPr>
          <a:lstStyle/>
          <a:p>
            <a:pPr algn="r"/>
            <a:r>
              <a:rPr lang="en-US" sz="4000" b="1" i="1" dirty="0"/>
              <a:t>The Legacy of the Young Ottomans</a:t>
            </a:r>
            <a:r>
              <a:rPr lang="tr-TR" dirty="0" smtClean="0"/>
              <a:t/>
            </a:r>
            <a:br>
              <a:rPr lang="tr-TR" dirty="0" smtClean="0"/>
            </a:br>
            <a:endParaRPr lang="tr-TR" dirty="0"/>
          </a:p>
        </p:txBody>
      </p:sp>
      <p:sp>
        <p:nvSpPr>
          <p:cNvPr id="3" name="İçerik Yer Tutucusu 2"/>
          <p:cNvSpPr>
            <a:spLocks noGrp="1"/>
          </p:cNvSpPr>
          <p:nvPr>
            <p:ph idx="1"/>
          </p:nvPr>
        </p:nvSpPr>
        <p:spPr>
          <a:xfrm>
            <a:off x="838200" y="1091530"/>
            <a:ext cx="8332694" cy="4351338"/>
          </a:xfrm>
        </p:spPr>
        <p:txBody>
          <a:bodyPr>
            <a:normAutofit lnSpcReduction="10000"/>
          </a:bodyPr>
          <a:lstStyle/>
          <a:p>
            <a:pPr algn="just">
              <a:lnSpc>
                <a:spcPct val="150000"/>
              </a:lnSpc>
            </a:pPr>
            <a:r>
              <a:rPr lang="en-US" dirty="0" smtClean="0"/>
              <a:t>It </a:t>
            </a:r>
            <a:r>
              <a:rPr lang="en-US" dirty="0"/>
              <a:t>inspired future constitutional movements in the Muslim world trying to cope with the challenges with Western modernity. </a:t>
            </a:r>
            <a:endParaRPr lang="tr-TR" dirty="0"/>
          </a:p>
          <a:p>
            <a:pPr marL="0" indent="0" algn="just">
              <a:lnSpc>
                <a:spcPct val="150000"/>
              </a:lnSpc>
              <a:buNone/>
            </a:pPr>
            <a:endParaRPr lang="tr-TR" dirty="0"/>
          </a:p>
          <a:p>
            <a:pPr algn="just">
              <a:lnSpc>
                <a:spcPct val="150000"/>
              </a:lnSpc>
            </a:pPr>
            <a:r>
              <a:rPr lang="en-US" dirty="0"/>
              <a:t>Subsequent generations of the secular intelligentsia in the Ottoman Empire tended to ignore the Islamic content of Young Ottoman thought, choosing to focus instead on the patriotic </a:t>
            </a:r>
            <a:r>
              <a:rPr lang="en-US" dirty="0" err="1"/>
              <a:t>Ottomanism</a:t>
            </a:r>
            <a:r>
              <a:rPr lang="en-US" dirty="0"/>
              <a:t> of </a:t>
            </a:r>
            <a:r>
              <a:rPr lang="en-US" dirty="0" err="1"/>
              <a:t>Namık</a:t>
            </a:r>
            <a:r>
              <a:rPr lang="en-US" dirty="0"/>
              <a:t> Kemal—who coined Turkish versions of key terms like “freedom” (</a:t>
            </a:r>
            <a:r>
              <a:rPr lang="en-US" dirty="0" err="1"/>
              <a:t>hürriyet</a:t>
            </a:r>
            <a:r>
              <a:rPr lang="en-US" dirty="0"/>
              <a:t>) and “fatherland” (</a:t>
            </a:r>
            <a:r>
              <a:rPr lang="en-US" dirty="0" err="1"/>
              <a:t>vatan</a:t>
            </a:r>
            <a:r>
              <a:rPr lang="en-US" dirty="0"/>
              <a:t>).  </a:t>
            </a:r>
            <a:endParaRPr lang="tr-TR" dirty="0"/>
          </a:p>
          <a:p>
            <a:pPr algn="just">
              <a:lnSpc>
                <a:spcPct val="150000"/>
              </a:lnSpc>
            </a:pPr>
            <a:endParaRPr lang="tr-TR"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14</a:t>
            </a:fld>
            <a:endParaRPr lang="tr-TR"/>
          </a:p>
        </p:txBody>
      </p:sp>
    </p:spTree>
    <p:extLst>
      <p:ext uri="{BB962C8B-B14F-4D97-AF65-F5344CB8AC3E}">
        <p14:creationId xmlns:p14="http://schemas.microsoft.com/office/powerpoint/2010/main" val="3610510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40476" y="0"/>
            <a:ext cx="7601818" cy="884126"/>
          </a:xfrm>
        </p:spPr>
        <p:txBody>
          <a:bodyPr>
            <a:normAutofit/>
          </a:bodyPr>
          <a:lstStyle/>
          <a:p>
            <a:pPr algn="r"/>
            <a:r>
              <a:rPr lang="en-US" sz="3600" b="1" i="1" dirty="0"/>
              <a:t>Legacy of the </a:t>
            </a:r>
            <a:r>
              <a:rPr lang="en-US" sz="3600" b="1" i="1" dirty="0" err="1" smtClean="0"/>
              <a:t>Tanz</a:t>
            </a:r>
            <a:r>
              <a:rPr lang="tr-TR" sz="3600" b="1" i="1" dirty="0" smtClean="0"/>
              <a:t>I</a:t>
            </a:r>
            <a:r>
              <a:rPr lang="en-US" sz="3600" b="1" i="1" dirty="0" smtClean="0"/>
              <a:t>mat </a:t>
            </a:r>
            <a:r>
              <a:rPr lang="tr-TR" sz="3600" b="1" i="1" dirty="0" err="1" smtClean="0"/>
              <a:t>Era</a:t>
            </a:r>
            <a:r>
              <a:rPr lang="tr-TR" sz="3600" b="1" i="1" dirty="0" smtClean="0"/>
              <a:t> </a:t>
            </a:r>
            <a:endParaRPr lang="tr-TR" sz="3600" b="1" i="1" dirty="0"/>
          </a:p>
        </p:txBody>
      </p:sp>
      <p:sp>
        <p:nvSpPr>
          <p:cNvPr id="3" name="İçerik Yer Tutucusu 2"/>
          <p:cNvSpPr>
            <a:spLocks noGrp="1"/>
          </p:cNvSpPr>
          <p:nvPr>
            <p:ph idx="1"/>
          </p:nvPr>
        </p:nvSpPr>
        <p:spPr>
          <a:xfrm>
            <a:off x="838200" y="824249"/>
            <a:ext cx="8910918" cy="5899279"/>
          </a:xfrm>
        </p:spPr>
        <p:txBody>
          <a:bodyPr>
            <a:noAutofit/>
          </a:bodyPr>
          <a:lstStyle/>
          <a:p>
            <a:pPr>
              <a:lnSpc>
                <a:spcPct val="150000"/>
              </a:lnSpc>
            </a:pPr>
            <a:r>
              <a:rPr lang="en-US" sz="1600" dirty="0"/>
              <a:t>The major blind spot of the reformers: Assuming that the “old,” will be unable to compete with the “new,” and would gradually disappear from the scene. </a:t>
            </a:r>
            <a:endParaRPr lang="tr-TR" sz="1600" dirty="0"/>
          </a:p>
          <a:p>
            <a:pPr>
              <a:lnSpc>
                <a:spcPct val="150000"/>
              </a:lnSpc>
            </a:pPr>
            <a:r>
              <a:rPr lang="en-US" sz="1600" dirty="0" smtClean="0"/>
              <a:t>It </a:t>
            </a:r>
            <a:r>
              <a:rPr lang="en-US" sz="1600" dirty="0"/>
              <a:t>reinforced a duality in almost all walks of life: </a:t>
            </a:r>
            <a:endParaRPr lang="tr-TR" sz="1600" dirty="0"/>
          </a:p>
          <a:p>
            <a:pPr lvl="1">
              <a:lnSpc>
                <a:spcPct val="150000"/>
              </a:lnSpc>
              <a:buFont typeface="Wingdings" panose="05000000000000000000" pitchFamily="2" charset="2"/>
              <a:buChar char="Ø"/>
            </a:pPr>
            <a:r>
              <a:rPr lang="en-US" sz="1400" dirty="0"/>
              <a:t>The ideal of an overarching Ottoman identity versus increasing autonomy of religious communities within the empire. </a:t>
            </a:r>
            <a:endParaRPr lang="tr-TR" sz="1400" dirty="0"/>
          </a:p>
          <a:p>
            <a:pPr lvl="1">
              <a:lnSpc>
                <a:spcPct val="150000"/>
              </a:lnSpc>
              <a:buFont typeface="Wingdings" panose="05000000000000000000" pitchFamily="2" charset="2"/>
              <a:buChar char="Ø"/>
            </a:pPr>
            <a:r>
              <a:rPr lang="en-US" sz="1400" dirty="0"/>
              <a:t>Bureaucratic centralization conflicted with political fragmentation.</a:t>
            </a:r>
            <a:r>
              <a:rPr lang="en-US" sz="1400" b="1" dirty="0"/>
              <a:t> </a:t>
            </a:r>
            <a:endParaRPr lang="tr-TR" sz="1400" dirty="0"/>
          </a:p>
          <a:p>
            <a:pPr lvl="1">
              <a:lnSpc>
                <a:spcPct val="150000"/>
              </a:lnSpc>
              <a:buFont typeface="Wingdings" panose="05000000000000000000" pitchFamily="2" charset="2"/>
              <a:buChar char="Ø"/>
            </a:pPr>
            <a:r>
              <a:rPr lang="en-US" sz="1400" dirty="0"/>
              <a:t>The ideal of participation versus the principle of top-down reform.</a:t>
            </a:r>
            <a:endParaRPr lang="tr-TR" sz="1400" dirty="0"/>
          </a:p>
          <a:p>
            <a:pPr lvl="1">
              <a:lnSpc>
                <a:spcPct val="150000"/>
              </a:lnSpc>
              <a:buFont typeface="Wingdings" panose="05000000000000000000" pitchFamily="2" charset="2"/>
              <a:buChar char="Ø"/>
            </a:pPr>
            <a:r>
              <a:rPr lang="en-US" sz="1400" dirty="0"/>
              <a:t>The conservative spirit that gave rise to the </a:t>
            </a:r>
            <a:r>
              <a:rPr lang="en-US" sz="1400" dirty="0" err="1"/>
              <a:t>Majalla</a:t>
            </a:r>
            <a:r>
              <a:rPr lang="en-US" sz="1400" dirty="0"/>
              <a:t> versus the progressive drive to emulate the French penal code.</a:t>
            </a:r>
            <a:endParaRPr lang="tr-TR" sz="1400" dirty="0"/>
          </a:p>
          <a:p>
            <a:pPr lvl="1">
              <a:lnSpc>
                <a:spcPct val="150000"/>
              </a:lnSpc>
              <a:buFont typeface="Wingdings" panose="05000000000000000000" pitchFamily="2" charset="2"/>
              <a:buChar char="Ø"/>
            </a:pPr>
            <a:r>
              <a:rPr lang="en-US" sz="1400" dirty="0"/>
              <a:t>New civil courts coexisted uneasily side by side with the traditional </a:t>
            </a:r>
            <a:r>
              <a:rPr lang="en-US" sz="1400" dirty="0" err="1"/>
              <a:t>sharīa</a:t>
            </a:r>
            <a:r>
              <a:rPr lang="en-US" sz="1400" dirty="0"/>
              <a:t> courts. </a:t>
            </a:r>
            <a:endParaRPr lang="tr-TR" sz="1400" dirty="0"/>
          </a:p>
          <a:p>
            <a:pPr lvl="1">
              <a:lnSpc>
                <a:spcPct val="150000"/>
              </a:lnSpc>
              <a:buFont typeface="Wingdings" panose="05000000000000000000" pitchFamily="2" charset="2"/>
              <a:buChar char="Ø"/>
            </a:pPr>
            <a:r>
              <a:rPr lang="en-US" sz="1400" dirty="0"/>
              <a:t>A modern university with old </a:t>
            </a:r>
            <a:r>
              <a:rPr lang="en-US" sz="1400" dirty="0" err="1"/>
              <a:t>medreses</a:t>
            </a:r>
            <a:r>
              <a:rPr lang="en-US" sz="1400" dirty="0"/>
              <a:t>. </a:t>
            </a:r>
            <a:endParaRPr lang="tr-TR" sz="1400" dirty="0"/>
          </a:p>
          <a:p>
            <a:pPr lvl="1">
              <a:lnSpc>
                <a:spcPct val="150000"/>
              </a:lnSpc>
              <a:buFont typeface="Wingdings" panose="05000000000000000000" pitchFamily="2" charset="2"/>
              <a:buChar char="Ø"/>
            </a:pPr>
            <a:r>
              <a:rPr lang="en-US" sz="1400" dirty="0"/>
              <a:t>An academy of modern sciences with the </a:t>
            </a:r>
            <a:r>
              <a:rPr lang="en-US" sz="1400" dirty="0" err="1"/>
              <a:t>ulema</a:t>
            </a:r>
            <a:r>
              <a:rPr lang="en-US" sz="1400" dirty="0"/>
              <a:t> gatherings of the past. </a:t>
            </a:r>
            <a:endParaRPr lang="tr-TR" sz="1400" dirty="0"/>
          </a:p>
          <a:p>
            <a:pPr lvl="1">
              <a:lnSpc>
                <a:spcPct val="150000"/>
              </a:lnSpc>
              <a:buFont typeface="Wingdings" panose="05000000000000000000" pitchFamily="2" charset="2"/>
              <a:buChar char="Ø"/>
            </a:pPr>
            <a:r>
              <a:rPr lang="en-US" sz="1400" dirty="0"/>
              <a:t>European theater with the time-honored shadow puppet show. </a:t>
            </a:r>
            <a:endParaRPr lang="tr-TR" sz="1400" dirty="0"/>
          </a:p>
          <a:p>
            <a:pPr lvl="1">
              <a:lnSpc>
                <a:spcPct val="150000"/>
              </a:lnSpc>
              <a:buFont typeface="Wingdings" panose="05000000000000000000" pitchFamily="2" charset="2"/>
              <a:buChar char="Ø"/>
            </a:pPr>
            <a:r>
              <a:rPr lang="en-US" sz="1400" dirty="0"/>
              <a:t>The novel with Divan poetry. </a:t>
            </a:r>
            <a:endParaRPr lang="tr-TR" sz="1400"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15</a:t>
            </a:fld>
            <a:endParaRPr lang="tr-TR"/>
          </a:p>
        </p:txBody>
      </p:sp>
    </p:spTree>
    <p:extLst>
      <p:ext uri="{BB962C8B-B14F-4D97-AF65-F5344CB8AC3E}">
        <p14:creationId xmlns:p14="http://schemas.microsoft.com/office/powerpoint/2010/main" val="3227175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53355" y="0"/>
            <a:ext cx="7709963" cy="991673"/>
          </a:xfrm>
        </p:spPr>
        <p:txBody>
          <a:bodyPr>
            <a:normAutofit/>
          </a:bodyPr>
          <a:lstStyle/>
          <a:p>
            <a:pPr algn="r"/>
            <a:r>
              <a:rPr lang="tr-TR" sz="3600" b="1" i="1" dirty="0" smtClean="0"/>
              <a:t>Sultan </a:t>
            </a:r>
            <a:r>
              <a:rPr lang="tr-TR" sz="3600" b="1" i="1" dirty="0" err="1" smtClean="0"/>
              <a:t>AbdulhamId</a:t>
            </a:r>
            <a:r>
              <a:rPr lang="tr-TR" sz="3600" b="1" i="1" dirty="0" smtClean="0"/>
              <a:t> </a:t>
            </a:r>
            <a:r>
              <a:rPr lang="tr-TR" sz="3600" b="1" i="1" dirty="0"/>
              <a:t>II (1876-1909)</a:t>
            </a:r>
          </a:p>
        </p:txBody>
      </p:sp>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8362" y="1109280"/>
            <a:ext cx="3799266" cy="5527933"/>
          </a:xfrm>
        </p:spPr>
      </p:pic>
      <p:sp>
        <p:nvSpPr>
          <p:cNvPr id="4" name="Slayt Numarası Yer Tutucusu 3"/>
          <p:cNvSpPr>
            <a:spLocks noGrp="1"/>
          </p:cNvSpPr>
          <p:nvPr>
            <p:ph type="sldNum" sz="quarter" idx="12"/>
          </p:nvPr>
        </p:nvSpPr>
        <p:spPr/>
        <p:txBody>
          <a:bodyPr/>
          <a:lstStyle/>
          <a:p>
            <a:fld id="{E185B783-70CD-460B-A800-E672987C099A}" type="slidenum">
              <a:rPr lang="tr-TR" smtClean="0"/>
              <a:t>16</a:t>
            </a:fld>
            <a:endParaRPr lang="tr-TR"/>
          </a:p>
        </p:txBody>
      </p:sp>
    </p:spTree>
    <p:extLst>
      <p:ext uri="{BB962C8B-B14F-4D97-AF65-F5344CB8AC3E}">
        <p14:creationId xmlns:p14="http://schemas.microsoft.com/office/powerpoint/2010/main" val="3896515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7293" y="81934"/>
            <a:ext cx="7983260" cy="1325563"/>
          </a:xfrm>
        </p:spPr>
        <p:txBody>
          <a:bodyPr>
            <a:normAutofit/>
          </a:bodyPr>
          <a:lstStyle/>
          <a:p>
            <a:pPr algn="r"/>
            <a:r>
              <a:rPr lang="tr-TR" sz="3600" b="1" i="1" dirty="0"/>
              <a:t>Sultan </a:t>
            </a:r>
            <a:r>
              <a:rPr lang="tr-TR" sz="3600" b="1" i="1" dirty="0" err="1" smtClean="0"/>
              <a:t>AbdulhamId</a:t>
            </a:r>
            <a:r>
              <a:rPr lang="tr-TR" sz="3600" b="1" i="1" dirty="0" smtClean="0"/>
              <a:t> </a:t>
            </a:r>
            <a:r>
              <a:rPr lang="tr-TR" sz="3600" b="1" i="1" dirty="0"/>
              <a:t>II (1876-1909)</a:t>
            </a:r>
          </a:p>
        </p:txBody>
      </p:sp>
      <p:sp>
        <p:nvSpPr>
          <p:cNvPr id="3" name="İçerik Yer Tutucusu 2"/>
          <p:cNvSpPr>
            <a:spLocks noGrp="1"/>
          </p:cNvSpPr>
          <p:nvPr>
            <p:ph idx="1"/>
          </p:nvPr>
        </p:nvSpPr>
        <p:spPr>
          <a:xfrm>
            <a:off x="838200" y="1374864"/>
            <a:ext cx="8435802" cy="4351338"/>
          </a:xfrm>
        </p:spPr>
        <p:txBody>
          <a:bodyPr>
            <a:normAutofit/>
          </a:bodyPr>
          <a:lstStyle/>
          <a:p>
            <a:pPr algn="just"/>
            <a:r>
              <a:rPr lang="en-US" sz="2400" dirty="0" err="1"/>
              <a:t>Abdülhamid</a:t>
            </a:r>
            <a:r>
              <a:rPr lang="en-US" sz="2400" dirty="0"/>
              <a:t> II is the 34th sultan of the empire. </a:t>
            </a:r>
            <a:endParaRPr lang="tr-TR" sz="2400" dirty="0"/>
          </a:p>
          <a:p>
            <a:pPr algn="just"/>
            <a:endParaRPr lang="tr-TR" sz="2400" dirty="0"/>
          </a:p>
          <a:p>
            <a:pPr algn="just"/>
            <a:r>
              <a:rPr lang="en-US" sz="2400" dirty="0"/>
              <a:t>He presided over many important changes during his rule, the most important one being the promulgation of the first Ottoman Constitution. He ascended the throne on August 31, 1876, amid international crisis and domestic instability. </a:t>
            </a:r>
            <a:endParaRPr lang="tr-TR" sz="2400" dirty="0"/>
          </a:p>
          <a:p>
            <a:pPr algn="just"/>
            <a:endParaRPr lang="tr-TR" sz="2400" dirty="0"/>
          </a:p>
          <a:p>
            <a:pPr algn="just"/>
            <a:r>
              <a:rPr lang="en-US" sz="2400" dirty="0"/>
              <a:t>On May 30, 1876, a group of leading Ottoman politicians including </a:t>
            </a:r>
            <a:r>
              <a:rPr lang="en-US" sz="2400" dirty="0" err="1"/>
              <a:t>Midhat</a:t>
            </a:r>
            <a:r>
              <a:rPr lang="en-US" sz="2400" dirty="0"/>
              <a:t> </a:t>
            </a:r>
            <a:r>
              <a:rPr lang="en-US" sz="2400" dirty="0" err="1"/>
              <a:t>Paşa</a:t>
            </a:r>
            <a:r>
              <a:rPr lang="en-US" sz="2400" dirty="0"/>
              <a:t> staged a coup </a:t>
            </a:r>
            <a:r>
              <a:rPr lang="en-US" sz="2400" dirty="0" err="1"/>
              <a:t>d’etat</a:t>
            </a:r>
            <a:r>
              <a:rPr lang="en-US" sz="2400" dirty="0"/>
              <a:t> and deposed Sultan </a:t>
            </a:r>
            <a:r>
              <a:rPr lang="en-US" sz="2400" dirty="0" err="1"/>
              <a:t>Abdülaziz</a:t>
            </a:r>
            <a:r>
              <a:rPr lang="en-US" sz="2400" dirty="0"/>
              <a:t>. </a:t>
            </a:r>
            <a:endParaRPr lang="tr-TR" sz="2400" dirty="0"/>
          </a:p>
          <a:p>
            <a:pPr algn="just"/>
            <a:endParaRPr lang="tr-TR" sz="2400" dirty="0"/>
          </a:p>
          <a:p>
            <a:pPr algn="just"/>
            <a:endParaRPr lang="tr-TR" sz="2400"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17</a:t>
            </a:fld>
            <a:endParaRPr lang="tr-TR"/>
          </a:p>
        </p:txBody>
      </p:sp>
    </p:spTree>
    <p:extLst>
      <p:ext uri="{BB962C8B-B14F-4D97-AF65-F5344CB8AC3E}">
        <p14:creationId xmlns:p14="http://schemas.microsoft.com/office/powerpoint/2010/main" val="2047068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r"/>
            <a:r>
              <a:rPr lang="tr-TR" sz="3600" b="1" i="1" dirty="0" smtClean="0"/>
              <a:t>Sultan </a:t>
            </a:r>
            <a:r>
              <a:rPr lang="tr-TR" sz="3600" b="1" i="1" dirty="0" err="1" smtClean="0"/>
              <a:t>AbdulazIz</a:t>
            </a:r>
            <a:endParaRPr lang="tr-TR" sz="3600" b="1" i="1"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3194" y="2525712"/>
            <a:ext cx="6381750" cy="3543300"/>
          </a:xfrm>
        </p:spPr>
      </p:pic>
      <p:sp>
        <p:nvSpPr>
          <p:cNvPr id="4" name="Slayt Numarası Yer Tutucusu 3"/>
          <p:cNvSpPr>
            <a:spLocks noGrp="1"/>
          </p:cNvSpPr>
          <p:nvPr>
            <p:ph type="sldNum" sz="quarter" idx="12"/>
          </p:nvPr>
        </p:nvSpPr>
        <p:spPr/>
        <p:txBody>
          <a:bodyPr/>
          <a:lstStyle/>
          <a:p>
            <a:fld id="{E185B783-70CD-460B-A800-E672987C099A}" type="slidenum">
              <a:rPr lang="tr-TR" smtClean="0"/>
              <a:t>18</a:t>
            </a:fld>
            <a:endParaRPr lang="tr-TR"/>
          </a:p>
        </p:txBody>
      </p:sp>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424" y="2047740"/>
            <a:ext cx="4664942" cy="4468969"/>
          </a:xfrm>
          <a:prstGeom prst="rect">
            <a:avLst/>
          </a:prstGeom>
        </p:spPr>
      </p:pic>
    </p:spTree>
    <p:extLst>
      <p:ext uri="{BB962C8B-B14F-4D97-AF65-F5344CB8AC3E}">
        <p14:creationId xmlns:p14="http://schemas.microsoft.com/office/powerpoint/2010/main" val="2167298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27597" y="210578"/>
            <a:ext cx="7946405" cy="897005"/>
          </a:xfrm>
        </p:spPr>
        <p:txBody>
          <a:bodyPr>
            <a:normAutofit/>
          </a:bodyPr>
          <a:lstStyle/>
          <a:p>
            <a:pPr algn="r"/>
            <a:r>
              <a:rPr lang="tr-TR" sz="3600" b="1" i="1" dirty="0" err="1"/>
              <a:t>The</a:t>
            </a:r>
            <a:r>
              <a:rPr lang="tr-TR" sz="3600" b="1" i="1" dirty="0"/>
              <a:t> </a:t>
            </a:r>
            <a:r>
              <a:rPr lang="tr-TR" sz="3600" b="1" i="1" dirty="0" err="1" smtClean="0"/>
              <a:t>RIse</a:t>
            </a:r>
            <a:r>
              <a:rPr lang="tr-TR" sz="3600" b="1" i="1" dirty="0" smtClean="0"/>
              <a:t> </a:t>
            </a:r>
            <a:r>
              <a:rPr lang="tr-TR" sz="3600" b="1" i="1" dirty="0"/>
              <a:t>of Sultan </a:t>
            </a:r>
            <a:r>
              <a:rPr lang="tr-TR" sz="3600" b="1" i="1" dirty="0" err="1" smtClean="0"/>
              <a:t>AbdulhamId</a:t>
            </a:r>
            <a:r>
              <a:rPr lang="tr-TR" sz="3600" b="1" i="1" dirty="0" smtClean="0"/>
              <a:t> </a:t>
            </a:r>
            <a:r>
              <a:rPr lang="tr-TR" sz="3600" b="1" i="1" dirty="0" err="1"/>
              <a:t>to</a:t>
            </a:r>
            <a:r>
              <a:rPr lang="tr-TR" sz="3600" b="1" i="1" dirty="0"/>
              <a:t> </a:t>
            </a:r>
            <a:r>
              <a:rPr lang="tr-TR" sz="3600" b="1" i="1" dirty="0" err="1"/>
              <a:t>Power</a:t>
            </a:r>
            <a:endParaRPr lang="tr-TR" sz="3600" b="1" i="1" dirty="0"/>
          </a:p>
        </p:txBody>
      </p:sp>
      <p:sp>
        <p:nvSpPr>
          <p:cNvPr id="3" name="İçerik Yer Tutucusu 2"/>
          <p:cNvSpPr>
            <a:spLocks noGrp="1"/>
          </p:cNvSpPr>
          <p:nvPr>
            <p:ph idx="1"/>
          </p:nvPr>
        </p:nvSpPr>
        <p:spPr>
          <a:xfrm>
            <a:off x="838200" y="1556297"/>
            <a:ext cx="8884024" cy="4850190"/>
          </a:xfrm>
        </p:spPr>
        <p:txBody>
          <a:bodyPr>
            <a:noAutofit/>
          </a:bodyPr>
          <a:lstStyle/>
          <a:p>
            <a:pPr algn="just">
              <a:lnSpc>
                <a:spcPct val="150000"/>
              </a:lnSpc>
            </a:pPr>
            <a:r>
              <a:rPr lang="en-US" sz="2200" dirty="0"/>
              <a:t>Following a 93-day reign Murad V, the bureaucrats made </a:t>
            </a:r>
            <a:r>
              <a:rPr lang="en-US" sz="2200" dirty="0" err="1"/>
              <a:t>Abdülhamid</a:t>
            </a:r>
            <a:r>
              <a:rPr lang="en-US" sz="2200" dirty="0"/>
              <a:t> II the Sultan in the hope that he would maintain the balance that existed between imperial court and Sublime Porte. </a:t>
            </a:r>
            <a:endParaRPr lang="tr-TR" sz="2200" dirty="0"/>
          </a:p>
          <a:p>
            <a:pPr algn="just">
              <a:lnSpc>
                <a:spcPct val="150000"/>
              </a:lnSpc>
            </a:pPr>
            <a:r>
              <a:rPr lang="en-US" sz="2200" dirty="0"/>
              <a:t>Ottoman Constitution (</a:t>
            </a:r>
            <a:r>
              <a:rPr lang="en-US" sz="2200" dirty="0" err="1"/>
              <a:t>Kanun</a:t>
            </a:r>
            <a:r>
              <a:rPr lang="en-US" sz="2200" dirty="0"/>
              <a:t>-u </a:t>
            </a:r>
            <a:r>
              <a:rPr lang="en-US" sz="2200" dirty="0" err="1"/>
              <a:t>Esasi</a:t>
            </a:r>
            <a:r>
              <a:rPr lang="en-US" sz="2200" dirty="0"/>
              <a:t>) </a:t>
            </a:r>
            <a:endParaRPr lang="tr-TR" sz="2200" dirty="0"/>
          </a:p>
          <a:p>
            <a:pPr algn="just">
              <a:lnSpc>
                <a:spcPct val="150000"/>
              </a:lnSpc>
            </a:pPr>
            <a:r>
              <a:rPr lang="en-US" sz="2200" dirty="0"/>
              <a:t>Sultan </a:t>
            </a:r>
            <a:r>
              <a:rPr lang="en-US" sz="2200" dirty="0" err="1"/>
              <a:t>Abdülhamid</a:t>
            </a:r>
            <a:r>
              <a:rPr lang="en-US" sz="2200" dirty="0"/>
              <a:t> appointed </a:t>
            </a:r>
            <a:r>
              <a:rPr lang="en-US" sz="2200" dirty="0" err="1"/>
              <a:t>Midhat</a:t>
            </a:r>
            <a:r>
              <a:rPr lang="en-US" sz="2200" dirty="0"/>
              <a:t> </a:t>
            </a:r>
            <a:r>
              <a:rPr lang="en-US" sz="2200" dirty="0" err="1"/>
              <a:t>Paşa</a:t>
            </a:r>
            <a:r>
              <a:rPr lang="en-US" sz="2200" dirty="0"/>
              <a:t> as grand vizier and promulgated the Ottoman constitution of 1876. </a:t>
            </a:r>
            <a:endParaRPr lang="tr-TR" sz="2200" dirty="0"/>
          </a:p>
          <a:p>
            <a:pPr algn="just">
              <a:lnSpc>
                <a:spcPct val="150000"/>
              </a:lnSpc>
            </a:pPr>
            <a:r>
              <a:rPr lang="en-US" sz="2200" dirty="0"/>
              <a:t>Ottoman-Russo War of 1877-78 (also known as 93 </a:t>
            </a:r>
            <a:r>
              <a:rPr lang="en-US" sz="2200" dirty="0" err="1"/>
              <a:t>Harbi</a:t>
            </a:r>
            <a:r>
              <a:rPr lang="en-US" sz="2200" dirty="0"/>
              <a:t>) and suspension of Ottoman Constitution </a:t>
            </a:r>
            <a:endParaRPr lang="tr-TR" sz="2200" dirty="0"/>
          </a:p>
          <a:p>
            <a:pPr algn="just">
              <a:lnSpc>
                <a:spcPct val="150000"/>
              </a:lnSpc>
            </a:pPr>
            <a:endParaRPr lang="tr-TR" sz="2200"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19</a:t>
            </a:fld>
            <a:endParaRPr lang="tr-TR"/>
          </a:p>
        </p:txBody>
      </p:sp>
    </p:spTree>
    <p:extLst>
      <p:ext uri="{BB962C8B-B14F-4D97-AF65-F5344CB8AC3E}">
        <p14:creationId xmlns:p14="http://schemas.microsoft.com/office/powerpoint/2010/main" val="3641674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438141"/>
          </a:xfrm>
        </p:spPr>
        <p:txBody>
          <a:bodyPr>
            <a:normAutofit fontScale="90000"/>
          </a:bodyPr>
          <a:lstStyle/>
          <a:p>
            <a:r>
              <a:rPr lang="tr-TR" dirty="0" err="1" smtClean="0"/>
              <a:t>ChangIng</a:t>
            </a:r>
            <a:r>
              <a:rPr lang="tr-TR" dirty="0" smtClean="0"/>
              <a:t> </a:t>
            </a:r>
            <a:r>
              <a:rPr lang="tr-TR" dirty="0" err="1" smtClean="0"/>
              <a:t>DynamIcs</a:t>
            </a:r>
            <a:r>
              <a:rPr lang="tr-TR" dirty="0" smtClean="0"/>
              <a:t> of </a:t>
            </a:r>
            <a:r>
              <a:rPr lang="tr-TR" dirty="0" err="1" smtClean="0"/>
              <a:t>the</a:t>
            </a:r>
            <a:r>
              <a:rPr lang="tr-TR" dirty="0" smtClean="0"/>
              <a:t> </a:t>
            </a:r>
            <a:r>
              <a:rPr lang="tr-TR" dirty="0" err="1" smtClean="0"/>
              <a:t>Ottoman</a:t>
            </a:r>
            <a:r>
              <a:rPr lang="tr-TR" dirty="0" smtClean="0"/>
              <a:t> </a:t>
            </a:r>
            <a:r>
              <a:rPr lang="tr-TR" dirty="0" err="1" smtClean="0"/>
              <a:t>Governance</a:t>
            </a:r>
            <a:r>
              <a:rPr lang="tr-TR" dirty="0" smtClean="0"/>
              <a:t> </a:t>
            </a:r>
            <a:r>
              <a:rPr lang="tr-TR" dirty="0" err="1" smtClean="0"/>
              <a:t>and</a:t>
            </a:r>
            <a:r>
              <a:rPr lang="tr-TR" dirty="0" smtClean="0"/>
              <a:t> </a:t>
            </a:r>
            <a:r>
              <a:rPr lang="tr-TR" dirty="0" err="1" smtClean="0"/>
              <a:t>Early</a:t>
            </a:r>
            <a:r>
              <a:rPr lang="tr-TR" dirty="0" smtClean="0"/>
              <a:t> </a:t>
            </a:r>
            <a:r>
              <a:rPr lang="tr-TR" dirty="0" err="1" smtClean="0"/>
              <a:t>Reformers</a:t>
            </a:r>
            <a:r>
              <a:rPr lang="tr-TR" dirty="0" smtClean="0"/>
              <a:t> </a:t>
            </a:r>
            <a:r>
              <a:rPr lang="tr-TR" dirty="0" err="1" smtClean="0"/>
              <a:t>Response</a:t>
            </a:r>
            <a:r>
              <a:rPr lang="tr-TR" dirty="0" smtClean="0"/>
              <a:t> </a:t>
            </a:r>
            <a:r>
              <a:rPr lang="tr-TR" dirty="0" err="1" smtClean="0"/>
              <a:t>to</a:t>
            </a:r>
            <a:r>
              <a:rPr lang="tr-TR" dirty="0" smtClean="0"/>
              <a:t> </a:t>
            </a:r>
            <a:r>
              <a:rPr lang="tr-TR" dirty="0" err="1" smtClean="0"/>
              <a:t>the</a:t>
            </a:r>
            <a:r>
              <a:rPr lang="tr-TR" dirty="0" smtClean="0"/>
              <a:t> Challenge</a:t>
            </a:r>
            <a:endParaRPr lang="tr-TR" dirty="0"/>
          </a:p>
        </p:txBody>
      </p:sp>
      <p:sp>
        <p:nvSpPr>
          <p:cNvPr id="3" name="Content Placeholder 2"/>
          <p:cNvSpPr>
            <a:spLocks noGrp="1"/>
          </p:cNvSpPr>
          <p:nvPr>
            <p:ph idx="1"/>
          </p:nvPr>
        </p:nvSpPr>
        <p:spPr/>
        <p:txBody>
          <a:bodyPr>
            <a:normAutofit/>
          </a:bodyPr>
          <a:lstStyle/>
          <a:p>
            <a:r>
              <a:rPr lang="tr-TR" sz="2000" dirty="0" err="1" smtClean="0"/>
              <a:t>Changes</a:t>
            </a:r>
            <a:r>
              <a:rPr lang="tr-TR" sz="2000" dirty="0" smtClean="0"/>
              <a:t> in </a:t>
            </a:r>
            <a:r>
              <a:rPr lang="tr-TR" sz="2000" dirty="0" err="1" smtClean="0"/>
              <a:t>Devshirme</a:t>
            </a:r>
            <a:r>
              <a:rPr lang="tr-TR" sz="2000" dirty="0" smtClean="0"/>
              <a:t> </a:t>
            </a:r>
            <a:r>
              <a:rPr lang="tr-TR" sz="2000" dirty="0" err="1" smtClean="0"/>
              <a:t>System</a:t>
            </a:r>
            <a:r>
              <a:rPr lang="tr-TR" sz="2000" dirty="0" smtClean="0"/>
              <a:t> </a:t>
            </a:r>
            <a:r>
              <a:rPr lang="tr-TR" sz="2000" dirty="0" err="1" smtClean="0"/>
              <a:t>and</a:t>
            </a:r>
            <a:r>
              <a:rPr lang="tr-TR" sz="2000" dirty="0" smtClean="0"/>
              <a:t> </a:t>
            </a:r>
            <a:r>
              <a:rPr lang="tr-TR" sz="2000" dirty="0" err="1" smtClean="0"/>
              <a:t>Janissaries</a:t>
            </a:r>
            <a:endParaRPr lang="tr-TR" sz="2000" dirty="0" smtClean="0"/>
          </a:p>
          <a:p>
            <a:r>
              <a:rPr lang="tr-TR" sz="2000" dirty="0" err="1" smtClean="0"/>
              <a:t>Changes</a:t>
            </a:r>
            <a:r>
              <a:rPr lang="tr-TR" sz="2000" dirty="0" smtClean="0"/>
              <a:t> in </a:t>
            </a:r>
            <a:r>
              <a:rPr lang="tr-TR" sz="2000" dirty="0" err="1"/>
              <a:t>T</a:t>
            </a:r>
            <a:r>
              <a:rPr lang="tr-TR" sz="2000" dirty="0" err="1" smtClean="0"/>
              <a:t>axation</a:t>
            </a:r>
            <a:r>
              <a:rPr lang="tr-TR" sz="2000" dirty="0" smtClean="0"/>
              <a:t> </a:t>
            </a:r>
            <a:r>
              <a:rPr lang="tr-TR" sz="2000" dirty="0" err="1" smtClean="0"/>
              <a:t>and</a:t>
            </a:r>
            <a:r>
              <a:rPr lang="tr-TR" sz="2000" dirty="0" smtClean="0"/>
              <a:t> Tımar </a:t>
            </a:r>
            <a:r>
              <a:rPr lang="tr-TR" sz="2000" dirty="0" err="1" smtClean="0"/>
              <a:t>control</a:t>
            </a:r>
            <a:r>
              <a:rPr lang="tr-TR" sz="2000" dirty="0" smtClean="0"/>
              <a:t>.</a:t>
            </a:r>
          </a:p>
          <a:p>
            <a:r>
              <a:rPr lang="tr-TR" sz="2000" dirty="0" err="1" smtClean="0"/>
              <a:t>Aim</a:t>
            </a:r>
            <a:r>
              <a:rPr lang="tr-TR" sz="2000" dirty="0" smtClean="0"/>
              <a:t> of </a:t>
            </a:r>
            <a:r>
              <a:rPr lang="tr-TR" sz="2000" dirty="0" err="1" smtClean="0"/>
              <a:t>Centralization</a:t>
            </a:r>
            <a:r>
              <a:rPr lang="tr-TR" sz="2000" dirty="0" smtClean="0"/>
              <a:t>, </a:t>
            </a:r>
            <a:r>
              <a:rPr lang="tr-TR" sz="2000" dirty="0" err="1" smtClean="0"/>
              <a:t>Standardization</a:t>
            </a:r>
            <a:r>
              <a:rPr lang="tr-TR" sz="2000" dirty="0" smtClean="0"/>
              <a:t> </a:t>
            </a:r>
            <a:r>
              <a:rPr lang="tr-TR" sz="2000" dirty="0" err="1" smtClean="0"/>
              <a:t>and</a:t>
            </a:r>
            <a:r>
              <a:rPr lang="tr-TR" sz="2000" dirty="0" smtClean="0"/>
              <a:t> </a:t>
            </a:r>
            <a:r>
              <a:rPr lang="tr-TR" sz="2000" dirty="0" err="1" smtClean="0"/>
              <a:t>Bureuacratization</a:t>
            </a:r>
            <a:r>
              <a:rPr lang="tr-TR" sz="2000" dirty="0" smtClean="0"/>
              <a:t> of </a:t>
            </a:r>
            <a:r>
              <a:rPr lang="tr-TR" sz="2000" dirty="0" err="1" smtClean="0"/>
              <a:t>the</a:t>
            </a:r>
            <a:r>
              <a:rPr lang="tr-TR" sz="2000" dirty="0" smtClean="0"/>
              <a:t> </a:t>
            </a:r>
            <a:r>
              <a:rPr lang="tr-TR" sz="2000" dirty="0" err="1" smtClean="0"/>
              <a:t>State</a:t>
            </a:r>
            <a:r>
              <a:rPr lang="tr-TR" sz="2000" dirty="0" smtClean="0"/>
              <a:t> </a:t>
            </a:r>
            <a:r>
              <a:rPr lang="tr-TR" sz="2000" dirty="0" err="1" smtClean="0"/>
              <a:t>with</a:t>
            </a:r>
            <a:r>
              <a:rPr lang="tr-TR" sz="2000" dirty="0" smtClean="0"/>
              <a:t> </a:t>
            </a:r>
            <a:r>
              <a:rPr lang="tr-TR" sz="2000" dirty="0" err="1" smtClean="0"/>
              <a:t>the</a:t>
            </a:r>
            <a:r>
              <a:rPr lang="tr-TR" sz="2000" dirty="0" smtClean="0"/>
              <a:t> New Reform Programs.</a:t>
            </a:r>
          </a:p>
          <a:p>
            <a:pPr lvl="1"/>
            <a:r>
              <a:rPr lang="tr-TR" sz="2000" dirty="0" smtClean="0"/>
              <a:t>Selim III</a:t>
            </a:r>
          </a:p>
          <a:p>
            <a:pPr lvl="1"/>
            <a:r>
              <a:rPr lang="tr-TR" sz="2000" dirty="0" err="1" smtClean="0"/>
              <a:t>Mahmud</a:t>
            </a:r>
            <a:r>
              <a:rPr lang="tr-TR" sz="2000" dirty="0" smtClean="0"/>
              <a:t> II</a:t>
            </a:r>
          </a:p>
          <a:p>
            <a:endParaRPr lang="tr-TR" sz="2000" dirty="0" smtClean="0"/>
          </a:p>
          <a:p>
            <a:endParaRPr lang="tr-TR" sz="2000" dirty="0"/>
          </a:p>
          <a:p>
            <a:pPr marL="0" indent="0">
              <a:buNone/>
            </a:pPr>
            <a:endParaRPr lang="tr-TR" sz="2000" dirty="0"/>
          </a:p>
        </p:txBody>
      </p:sp>
    </p:spTree>
    <p:extLst>
      <p:ext uri="{BB962C8B-B14F-4D97-AF65-F5344CB8AC3E}">
        <p14:creationId xmlns:p14="http://schemas.microsoft.com/office/powerpoint/2010/main" val="2153574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20</a:t>
            </a:fld>
            <a:endParaRPr lang="tr-T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54" y="1237192"/>
            <a:ext cx="5150476" cy="4539117"/>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980" y="1301095"/>
            <a:ext cx="5043151" cy="4411309"/>
          </a:xfrm>
          <a:prstGeom prst="rect">
            <a:avLst/>
          </a:prstGeom>
        </p:spPr>
      </p:pic>
    </p:spTree>
    <p:extLst>
      <p:ext uri="{BB962C8B-B14F-4D97-AF65-F5344CB8AC3E}">
        <p14:creationId xmlns:p14="http://schemas.microsoft.com/office/powerpoint/2010/main" val="1946653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21</a:t>
            </a:fld>
            <a:endParaRPr lang="tr-TR"/>
          </a:p>
        </p:txBody>
      </p:sp>
      <p:pic>
        <p:nvPicPr>
          <p:cNvPr id="5" name="İçerik Yer Tutucus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14" y="1648904"/>
            <a:ext cx="3880952" cy="3744677"/>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153" y="1721822"/>
            <a:ext cx="3814779" cy="3598839"/>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119" y="1721822"/>
            <a:ext cx="3702801" cy="3671759"/>
          </a:xfrm>
          <a:prstGeom prst="rect">
            <a:avLst/>
          </a:prstGeom>
        </p:spPr>
      </p:pic>
    </p:spTree>
    <p:extLst>
      <p:ext uri="{BB962C8B-B14F-4D97-AF65-F5344CB8AC3E}">
        <p14:creationId xmlns:p14="http://schemas.microsoft.com/office/powerpoint/2010/main" val="4268428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22</a:t>
            </a:fld>
            <a:endParaRPr lang="tr-T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5" y="951339"/>
            <a:ext cx="3739184" cy="3580710"/>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173" y="3284114"/>
            <a:ext cx="4722332" cy="3437362"/>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437" y="535400"/>
            <a:ext cx="3302291" cy="1937344"/>
          </a:xfrm>
          <a:prstGeom prst="rect">
            <a:avLst/>
          </a:prstGeom>
        </p:spPr>
      </p:pic>
      <p:pic>
        <p:nvPicPr>
          <p:cNvPr id="8" name="Resi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2421" y="383000"/>
            <a:ext cx="3769151" cy="2334442"/>
          </a:xfrm>
          <a:prstGeom prst="rect">
            <a:avLst/>
          </a:prstGeom>
        </p:spPr>
      </p:pic>
      <p:pic>
        <p:nvPicPr>
          <p:cNvPr id="9" name="Resim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0354" y="2857604"/>
            <a:ext cx="3133984" cy="2844090"/>
          </a:xfrm>
          <a:prstGeom prst="rect">
            <a:avLst/>
          </a:prstGeom>
        </p:spPr>
      </p:pic>
    </p:spTree>
    <p:extLst>
      <p:ext uri="{BB962C8B-B14F-4D97-AF65-F5344CB8AC3E}">
        <p14:creationId xmlns:p14="http://schemas.microsoft.com/office/powerpoint/2010/main" val="2340215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91991" y="171942"/>
            <a:ext cx="7994056" cy="1325563"/>
          </a:xfrm>
        </p:spPr>
        <p:txBody>
          <a:bodyPr>
            <a:normAutofit/>
          </a:bodyPr>
          <a:lstStyle/>
          <a:p>
            <a:pPr algn="r"/>
            <a:r>
              <a:rPr lang="tr-TR" sz="3600" b="1" i="1" dirty="0" err="1" smtClean="0"/>
              <a:t>BasIc</a:t>
            </a:r>
            <a:r>
              <a:rPr lang="tr-TR" sz="3600" b="1" i="1" dirty="0" smtClean="0"/>
              <a:t> </a:t>
            </a:r>
            <a:r>
              <a:rPr lang="tr-TR" sz="3600" b="1" i="1" dirty="0" err="1" smtClean="0"/>
              <a:t>Elements</a:t>
            </a:r>
            <a:r>
              <a:rPr lang="tr-TR" sz="3600" b="1" i="1" dirty="0" smtClean="0"/>
              <a:t> of HAMIDIAN </a:t>
            </a:r>
            <a:r>
              <a:rPr lang="tr-TR" sz="3600" b="1" i="1" dirty="0" err="1" smtClean="0"/>
              <a:t>Rule</a:t>
            </a:r>
            <a:endParaRPr lang="tr-TR" sz="3600" b="1" i="1" dirty="0"/>
          </a:p>
        </p:txBody>
      </p:sp>
      <p:sp>
        <p:nvSpPr>
          <p:cNvPr id="3" name="İçerik Yer Tutucusu 2"/>
          <p:cNvSpPr>
            <a:spLocks noGrp="1"/>
          </p:cNvSpPr>
          <p:nvPr>
            <p:ph idx="1"/>
          </p:nvPr>
        </p:nvSpPr>
        <p:spPr>
          <a:xfrm>
            <a:off x="838200" y="1604091"/>
            <a:ext cx="8763000" cy="4351338"/>
          </a:xfrm>
        </p:spPr>
        <p:txBody>
          <a:bodyPr>
            <a:normAutofit/>
          </a:bodyPr>
          <a:lstStyle/>
          <a:p>
            <a:pPr algn="just"/>
            <a:r>
              <a:rPr lang="en-US" sz="2400" dirty="0"/>
              <a:t>Back to Patrimonialism: Power flowed back to the palace </a:t>
            </a:r>
            <a:endParaRPr lang="tr-TR" sz="2400" dirty="0"/>
          </a:p>
          <a:p>
            <a:pPr marL="0" indent="0" algn="just">
              <a:buNone/>
            </a:pPr>
            <a:endParaRPr lang="tr-TR" sz="2400" dirty="0"/>
          </a:p>
          <a:p>
            <a:pPr algn="just"/>
            <a:r>
              <a:rPr lang="en-US" sz="2400" dirty="0"/>
              <a:t>Suppressed all forms of opposition and established a spy network. </a:t>
            </a:r>
            <a:endParaRPr lang="tr-TR" sz="2400" dirty="0"/>
          </a:p>
          <a:p>
            <a:pPr marL="0" indent="0" algn="just">
              <a:buNone/>
            </a:pPr>
            <a:endParaRPr lang="tr-TR" sz="2400" dirty="0"/>
          </a:p>
          <a:p>
            <a:pPr algn="just"/>
            <a:r>
              <a:rPr lang="en-US" sz="2400" dirty="0" smtClean="0">
                <a:effectLst/>
              </a:rPr>
              <a:t>Restored an Ottoman tradition: Personal loyalty to Sultan. Invention of Tradition: Friday prayers/caliphate.  </a:t>
            </a:r>
            <a:endParaRPr lang="tr-TR" sz="2400" dirty="0" smtClean="0">
              <a:effectLst/>
            </a:endParaRPr>
          </a:p>
          <a:p>
            <a:pPr marL="0" indent="0" algn="just">
              <a:buNone/>
            </a:pPr>
            <a:endParaRPr lang="tr-TR" sz="2400" dirty="0" smtClean="0">
              <a:effectLst/>
            </a:endParaRPr>
          </a:p>
          <a:p>
            <a:pPr algn="just"/>
            <a:r>
              <a:rPr lang="en-US" sz="2400" dirty="0" smtClean="0">
                <a:effectLst/>
              </a:rPr>
              <a:t>The Policy of Pan-Islam </a:t>
            </a:r>
            <a:endParaRPr lang="tr-TR" sz="2400" dirty="0" smtClean="0">
              <a:effectLst/>
            </a:endParaRPr>
          </a:p>
          <a:p>
            <a:pPr marL="0" indent="0" algn="just">
              <a:buNone/>
            </a:pPr>
            <a:endParaRPr lang="tr-TR" sz="2400" dirty="0" smtClean="0">
              <a:effectLst/>
            </a:endParaRPr>
          </a:p>
          <a:p>
            <a:pPr algn="just"/>
            <a:endParaRPr lang="tr-TR" sz="2400"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23</a:t>
            </a:fld>
            <a:endParaRPr lang="tr-TR"/>
          </a:p>
        </p:txBody>
      </p:sp>
    </p:spTree>
    <p:extLst>
      <p:ext uri="{BB962C8B-B14F-4D97-AF65-F5344CB8AC3E}">
        <p14:creationId xmlns:p14="http://schemas.microsoft.com/office/powerpoint/2010/main" val="247218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24</a:t>
            </a:fld>
            <a:endParaRPr lang="tr-T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927" y="738253"/>
            <a:ext cx="6439436" cy="5221797"/>
          </a:xfrm>
          <a:prstGeom prst="rect">
            <a:avLst/>
          </a:prstGeom>
        </p:spPr>
      </p:pic>
    </p:spTree>
    <p:extLst>
      <p:ext uri="{BB962C8B-B14F-4D97-AF65-F5344CB8AC3E}">
        <p14:creationId xmlns:p14="http://schemas.microsoft.com/office/powerpoint/2010/main" val="3983622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7888941" cy="871247"/>
          </a:xfrm>
        </p:spPr>
        <p:txBody>
          <a:bodyPr>
            <a:normAutofit/>
          </a:bodyPr>
          <a:lstStyle/>
          <a:p>
            <a:pPr algn="r"/>
            <a:r>
              <a:rPr lang="tr-TR" sz="3600" b="1" i="1" dirty="0" err="1"/>
              <a:t>Major</a:t>
            </a:r>
            <a:r>
              <a:rPr lang="tr-TR" sz="3600" b="1" i="1" dirty="0"/>
              <a:t> </a:t>
            </a:r>
            <a:r>
              <a:rPr lang="tr-TR" sz="3600" b="1" i="1" dirty="0" err="1"/>
              <a:t>Reforms</a:t>
            </a:r>
            <a:r>
              <a:rPr lang="tr-TR" sz="3600" b="1" i="1" dirty="0"/>
              <a:t> of </a:t>
            </a:r>
            <a:r>
              <a:rPr lang="tr-TR" sz="3600" b="1" i="1" dirty="0" err="1"/>
              <a:t>the</a:t>
            </a:r>
            <a:r>
              <a:rPr lang="tr-TR" sz="3600" b="1" i="1" dirty="0"/>
              <a:t> </a:t>
            </a:r>
            <a:r>
              <a:rPr lang="tr-TR" sz="3600" b="1" i="1" dirty="0" err="1" smtClean="0"/>
              <a:t>HamIdIan</a:t>
            </a:r>
            <a:r>
              <a:rPr lang="tr-TR" sz="3600" b="1" i="1" dirty="0" smtClean="0"/>
              <a:t> </a:t>
            </a:r>
            <a:r>
              <a:rPr lang="tr-TR" sz="3600" b="1" i="1" dirty="0" err="1"/>
              <a:t>Era</a:t>
            </a:r>
            <a:r>
              <a:rPr lang="tr-TR" sz="3600" b="1" i="1" dirty="0"/>
              <a:t> </a:t>
            </a:r>
          </a:p>
        </p:txBody>
      </p:sp>
      <p:sp>
        <p:nvSpPr>
          <p:cNvPr id="3" name="İçerik Yer Tutucusu 2"/>
          <p:cNvSpPr>
            <a:spLocks noGrp="1"/>
          </p:cNvSpPr>
          <p:nvPr>
            <p:ph idx="1"/>
          </p:nvPr>
        </p:nvSpPr>
        <p:spPr>
          <a:xfrm>
            <a:off x="838200" y="1426380"/>
            <a:ext cx="10515600" cy="4351338"/>
          </a:xfrm>
        </p:spPr>
        <p:txBody>
          <a:bodyPr>
            <a:normAutofit/>
          </a:bodyPr>
          <a:lstStyle/>
          <a:p>
            <a:pPr algn="just"/>
            <a:r>
              <a:rPr lang="en-US" sz="2400" dirty="0" smtClean="0">
                <a:effectLst/>
              </a:rPr>
              <a:t>Education: Tribal school </a:t>
            </a:r>
            <a:endParaRPr lang="tr-TR" sz="2400" dirty="0" smtClean="0">
              <a:effectLst/>
            </a:endParaRPr>
          </a:p>
          <a:p>
            <a:pPr marL="0" indent="0" algn="just">
              <a:buNone/>
            </a:pPr>
            <a:endParaRPr lang="tr-TR" sz="2400" dirty="0" smtClean="0">
              <a:effectLst/>
            </a:endParaRPr>
          </a:p>
          <a:p>
            <a:pPr algn="just"/>
            <a:r>
              <a:rPr lang="en-US" sz="2400" dirty="0" smtClean="0">
                <a:effectLst/>
              </a:rPr>
              <a:t>Building state infrastructure </a:t>
            </a:r>
            <a:endParaRPr lang="tr-TR" sz="2400" dirty="0" smtClean="0">
              <a:effectLst/>
            </a:endParaRPr>
          </a:p>
          <a:p>
            <a:pPr marL="0" indent="0" algn="just">
              <a:buNone/>
            </a:pPr>
            <a:endParaRPr lang="tr-TR" sz="2400" dirty="0" smtClean="0">
              <a:effectLst/>
            </a:endParaRPr>
          </a:p>
          <a:p>
            <a:pPr algn="just"/>
            <a:r>
              <a:rPr lang="en-US" sz="2400" dirty="0" err="1" smtClean="0">
                <a:effectLst/>
              </a:rPr>
              <a:t>Hamidian</a:t>
            </a:r>
            <a:r>
              <a:rPr lang="en-US" sz="2400" dirty="0" smtClean="0">
                <a:effectLst/>
              </a:rPr>
              <a:t> Foreign Policy: Relations with Great Powers </a:t>
            </a:r>
            <a:endParaRPr lang="tr-TR" sz="2400" dirty="0" smtClean="0">
              <a:effectLst/>
            </a:endParaRPr>
          </a:p>
          <a:p>
            <a:pPr marL="0" indent="0" algn="just">
              <a:buNone/>
            </a:pPr>
            <a:endParaRPr lang="tr-TR" sz="2400" dirty="0" smtClean="0">
              <a:effectLst/>
            </a:endParaRPr>
          </a:p>
          <a:p>
            <a:pPr algn="just"/>
            <a:r>
              <a:rPr lang="en-US" sz="2400" dirty="0" err="1"/>
              <a:t>Duyun</a:t>
            </a:r>
            <a:r>
              <a:rPr lang="en-US" sz="2400" dirty="0"/>
              <a:t>-u </a:t>
            </a:r>
            <a:r>
              <a:rPr lang="en-US" sz="2400" dirty="0" err="1"/>
              <a:t>Umumiye</a:t>
            </a:r>
            <a:r>
              <a:rPr lang="en-US" sz="2400" dirty="0"/>
              <a:t> (Public Debt Administration)</a:t>
            </a:r>
            <a:endParaRPr lang="tr-TR" sz="2400" dirty="0"/>
          </a:p>
          <a:p>
            <a:pPr algn="just"/>
            <a:endParaRPr lang="tr-TR" sz="2400" dirty="0"/>
          </a:p>
        </p:txBody>
      </p:sp>
      <p:sp>
        <p:nvSpPr>
          <p:cNvPr id="4" name="Slayt Numarası Yer Tutucusu 3"/>
          <p:cNvSpPr>
            <a:spLocks noGrp="1"/>
          </p:cNvSpPr>
          <p:nvPr>
            <p:ph type="sldNum" sz="quarter" idx="12"/>
          </p:nvPr>
        </p:nvSpPr>
        <p:spPr/>
        <p:txBody>
          <a:bodyPr/>
          <a:lstStyle/>
          <a:p>
            <a:fld id="{E185B783-70CD-460B-A800-E672987C099A}" type="slidenum">
              <a:rPr lang="tr-TR" smtClean="0"/>
              <a:t>25</a:t>
            </a:fld>
            <a:endParaRPr lang="tr-TR"/>
          </a:p>
        </p:txBody>
      </p:sp>
    </p:spTree>
    <p:extLst>
      <p:ext uri="{BB962C8B-B14F-4D97-AF65-F5344CB8AC3E}">
        <p14:creationId xmlns:p14="http://schemas.microsoft.com/office/powerpoint/2010/main" val="243348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26</a:t>
            </a:fld>
            <a:endParaRPr lang="tr-T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55" y="218940"/>
            <a:ext cx="3780886" cy="4383636"/>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317" y="218940"/>
            <a:ext cx="5848350" cy="2924175"/>
          </a:xfrm>
          <a:prstGeom prst="rect">
            <a:avLst/>
          </a:prstGeom>
        </p:spPr>
      </p:pic>
      <p:pic>
        <p:nvPicPr>
          <p:cNvPr id="9" name="Resi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441" y="3361385"/>
            <a:ext cx="5258873" cy="3360089"/>
          </a:xfrm>
          <a:prstGeom prst="rect">
            <a:avLst/>
          </a:prstGeom>
        </p:spPr>
      </p:pic>
    </p:spTree>
    <p:extLst>
      <p:ext uri="{BB962C8B-B14F-4D97-AF65-F5344CB8AC3E}">
        <p14:creationId xmlns:p14="http://schemas.microsoft.com/office/powerpoint/2010/main" val="3861155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27</a:t>
            </a:fld>
            <a:endParaRPr lang="tr-T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67" y="353086"/>
            <a:ext cx="5309064" cy="2884156"/>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679" y="251846"/>
            <a:ext cx="5212509" cy="2985396"/>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690" y="3432175"/>
            <a:ext cx="5848350" cy="3289300"/>
          </a:xfrm>
          <a:prstGeom prst="rect">
            <a:avLst/>
          </a:prstGeom>
        </p:spPr>
      </p:pic>
    </p:spTree>
    <p:extLst>
      <p:ext uri="{BB962C8B-B14F-4D97-AF65-F5344CB8AC3E}">
        <p14:creationId xmlns:p14="http://schemas.microsoft.com/office/powerpoint/2010/main" val="1910579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E185B783-70CD-460B-A800-E672987C099A}" type="slidenum">
              <a:rPr lang="tr-TR" smtClean="0"/>
              <a:t>28</a:t>
            </a:fld>
            <a:endParaRPr lang="tr-T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099" y="139461"/>
            <a:ext cx="5416639" cy="3350714"/>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139461"/>
            <a:ext cx="5373914" cy="3350714"/>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8507" y="3747752"/>
            <a:ext cx="6426557" cy="2973723"/>
          </a:xfrm>
          <a:prstGeom prst="rect">
            <a:avLst/>
          </a:prstGeom>
        </p:spPr>
      </p:pic>
    </p:spTree>
    <p:extLst>
      <p:ext uri="{BB962C8B-B14F-4D97-AF65-F5344CB8AC3E}">
        <p14:creationId xmlns:p14="http://schemas.microsoft.com/office/powerpoint/2010/main" val="3228470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b="1" dirty="0"/>
              <a:t>The Young Turk Movement and Its Major </a:t>
            </a:r>
            <a:r>
              <a:rPr lang="en-US" b="1" dirty="0" smtClean="0"/>
              <a:t>Pol</a:t>
            </a:r>
            <a:r>
              <a:rPr lang="tr-TR" b="1" dirty="0" smtClean="0"/>
              <a:t>I</a:t>
            </a:r>
            <a:r>
              <a:rPr lang="en-US" b="1" dirty="0" smtClean="0"/>
              <a:t>t</a:t>
            </a:r>
            <a:r>
              <a:rPr lang="tr-TR" b="1" dirty="0" smtClean="0"/>
              <a:t>I</a:t>
            </a:r>
            <a:r>
              <a:rPr lang="en-US" b="1" dirty="0" err="1" smtClean="0"/>
              <a:t>cal</a:t>
            </a:r>
            <a:r>
              <a:rPr lang="en-US" b="1" dirty="0" smtClean="0"/>
              <a:t> </a:t>
            </a:r>
            <a:r>
              <a:rPr lang="en-US" b="1" dirty="0"/>
              <a:t>Ideas </a:t>
            </a:r>
            <a:endParaRPr lang="tr-TR" dirty="0"/>
          </a:p>
        </p:txBody>
      </p:sp>
      <p:sp>
        <p:nvSpPr>
          <p:cNvPr id="3" name="İçerik Yer Tutucusu 2"/>
          <p:cNvSpPr>
            <a:spLocks noGrp="1"/>
          </p:cNvSpPr>
          <p:nvPr>
            <p:ph idx="1"/>
          </p:nvPr>
        </p:nvSpPr>
        <p:spPr/>
        <p:txBody>
          <a:bodyPr>
            <a:normAutofit/>
          </a:bodyPr>
          <a:lstStyle/>
          <a:p>
            <a:r>
              <a:rPr lang="en-US" dirty="0"/>
              <a:t>The Young Turk is an </a:t>
            </a:r>
            <a:r>
              <a:rPr lang="en-US" dirty="0" smtClean="0"/>
              <a:t>um</a:t>
            </a:r>
            <a:r>
              <a:rPr lang="tr-TR" dirty="0" smtClean="0"/>
              <a:t>b</a:t>
            </a:r>
            <a:r>
              <a:rPr lang="en-US" dirty="0" err="1" smtClean="0"/>
              <a:t>rel</a:t>
            </a:r>
            <a:r>
              <a:rPr lang="tr-TR" dirty="0" smtClean="0"/>
              <a:t>l</a:t>
            </a:r>
            <a:r>
              <a:rPr lang="en-US" dirty="0" smtClean="0"/>
              <a:t>a term</a:t>
            </a:r>
            <a:endParaRPr lang="tr-TR" dirty="0"/>
          </a:p>
          <a:p>
            <a:r>
              <a:rPr lang="tr-TR" dirty="0" err="1" smtClean="0"/>
              <a:t>Ottoman</a:t>
            </a:r>
            <a:r>
              <a:rPr lang="tr-TR" dirty="0" smtClean="0"/>
              <a:t> </a:t>
            </a:r>
            <a:r>
              <a:rPr lang="tr-TR" dirty="0" err="1" smtClean="0"/>
              <a:t>Union</a:t>
            </a:r>
            <a:r>
              <a:rPr lang="tr-TR" dirty="0" smtClean="0"/>
              <a:t> Committee-1889</a:t>
            </a:r>
          </a:p>
          <a:p>
            <a:endParaRPr lang="tr-TR" dirty="0"/>
          </a:p>
          <a:p>
            <a:r>
              <a:rPr lang="tr-TR" dirty="0" err="1" smtClean="0"/>
              <a:t>Major</a:t>
            </a:r>
            <a:r>
              <a:rPr lang="tr-TR" dirty="0" smtClean="0"/>
              <a:t> </a:t>
            </a:r>
            <a:r>
              <a:rPr lang="tr-TR" dirty="0" err="1" smtClean="0"/>
              <a:t>Political</a:t>
            </a:r>
            <a:r>
              <a:rPr lang="tr-TR" dirty="0" smtClean="0"/>
              <a:t> </a:t>
            </a:r>
            <a:r>
              <a:rPr lang="tr-TR" dirty="0" err="1" smtClean="0"/>
              <a:t>Ideas</a:t>
            </a:r>
            <a:r>
              <a:rPr lang="tr-TR" dirty="0" smtClean="0"/>
              <a:t> </a:t>
            </a:r>
            <a:r>
              <a:rPr lang="tr-TR" dirty="0" err="1" smtClean="0"/>
              <a:t>they</a:t>
            </a:r>
            <a:r>
              <a:rPr lang="tr-TR" dirty="0" smtClean="0"/>
              <a:t> </a:t>
            </a:r>
            <a:r>
              <a:rPr lang="tr-TR" dirty="0" err="1" smtClean="0"/>
              <a:t>were</a:t>
            </a:r>
            <a:r>
              <a:rPr lang="tr-TR" dirty="0" smtClean="0"/>
              <a:t> </a:t>
            </a:r>
            <a:r>
              <a:rPr lang="tr-TR" dirty="0" err="1" smtClean="0"/>
              <a:t>influenced</a:t>
            </a:r>
            <a:r>
              <a:rPr lang="tr-TR" dirty="0" smtClean="0"/>
              <a:t> </a:t>
            </a:r>
            <a:r>
              <a:rPr lang="tr-TR" dirty="0" err="1" smtClean="0"/>
              <a:t>from</a:t>
            </a:r>
            <a:r>
              <a:rPr lang="tr-TR" dirty="0" smtClean="0"/>
              <a:t>:</a:t>
            </a:r>
          </a:p>
          <a:p>
            <a:pPr lvl="1"/>
            <a:r>
              <a:rPr lang="tr-TR" dirty="0" err="1" smtClean="0"/>
              <a:t>Auguste</a:t>
            </a:r>
            <a:r>
              <a:rPr lang="tr-TR" dirty="0" smtClean="0"/>
              <a:t> </a:t>
            </a:r>
            <a:r>
              <a:rPr lang="tr-TR" dirty="0" err="1" smtClean="0"/>
              <a:t>Comte-Positivism</a:t>
            </a:r>
            <a:endParaRPr lang="tr-TR" dirty="0" smtClean="0"/>
          </a:p>
          <a:p>
            <a:pPr lvl="1"/>
            <a:r>
              <a:rPr lang="tr-TR" dirty="0" smtClean="0"/>
              <a:t>Ludwig </a:t>
            </a:r>
            <a:r>
              <a:rPr lang="tr-TR" dirty="0" err="1" smtClean="0"/>
              <a:t>Bücher-German</a:t>
            </a:r>
            <a:r>
              <a:rPr lang="tr-TR" dirty="0" smtClean="0"/>
              <a:t> </a:t>
            </a:r>
            <a:r>
              <a:rPr lang="tr-TR" dirty="0" err="1" smtClean="0"/>
              <a:t>Materialism</a:t>
            </a:r>
            <a:endParaRPr lang="tr-TR" dirty="0" smtClean="0"/>
          </a:p>
          <a:p>
            <a:pPr lvl="1"/>
            <a:r>
              <a:rPr lang="tr-TR" dirty="0" err="1" smtClean="0"/>
              <a:t>Darwinism</a:t>
            </a:r>
            <a:r>
              <a:rPr lang="tr-TR" dirty="0" smtClean="0"/>
              <a:t> </a:t>
            </a:r>
            <a:r>
              <a:rPr lang="tr-TR" dirty="0" err="1" smtClean="0"/>
              <a:t>and</a:t>
            </a:r>
            <a:r>
              <a:rPr lang="tr-TR" dirty="0" smtClean="0"/>
              <a:t> </a:t>
            </a:r>
            <a:r>
              <a:rPr lang="tr-TR" dirty="0" err="1" smtClean="0"/>
              <a:t>Social</a:t>
            </a:r>
            <a:r>
              <a:rPr lang="tr-TR" dirty="0" smtClean="0"/>
              <a:t> </a:t>
            </a:r>
            <a:r>
              <a:rPr lang="tr-TR" dirty="0" err="1" smtClean="0"/>
              <a:t>Darwinism</a:t>
            </a:r>
            <a:endParaRPr lang="tr-TR" dirty="0" smtClean="0"/>
          </a:p>
          <a:p>
            <a:pPr lvl="1"/>
            <a:r>
              <a:rPr lang="tr-TR" dirty="0" err="1" smtClean="0"/>
              <a:t>Gustave</a:t>
            </a:r>
            <a:r>
              <a:rPr lang="tr-TR" dirty="0" smtClean="0"/>
              <a:t> </a:t>
            </a:r>
            <a:r>
              <a:rPr lang="tr-TR" dirty="0" err="1" smtClean="0"/>
              <a:t>LeBon</a:t>
            </a:r>
            <a:r>
              <a:rPr lang="tr-TR" dirty="0" smtClean="0"/>
              <a:t>-»</a:t>
            </a:r>
            <a:r>
              <a:rPr lang="tr-TR" dirty="0" err="1" smtClean="0"/>
              <a:t>Phenomenon</a:t>
            </a:r>
            <a:r>
              <a:rPr lang="tr-TR" dirty="0" smtClean="0"/>
              <a:t> of </a:t>
            </a:r>
            <a:r>
              <a:rPr lang="tr-TR" dirty="0" err="1" smtClean="0"/>
              <a:t>the</a:t>
            </a:r>
            <a:r>
              <a:rPr lang="tr-TR" dirty="0" smtClean="0"/>
              <a:t> </a:t>
            </a:r>
            <a:r>
              <a:rPr lang="tr-TR" dirty="0" err="1" smtClean="0"/>
              <a:t>Crowd</a:t>
            </a:r>
            <a:r>
              <a:rPr lang="tr-TR" dirty="0" smtClean="0"/>
              <a:t>»-</a:t>
            </a:r>
            <a:r>
              <a:rPr lang="tr-TR" dirty="0" err="1" smtClean="0"/>
              <a:t>Elitism</a:t>
            </a:r>
            <a:endParaRPr lang="tr-TR" dirty="0" smtClean="0"/>
          </a:p>
          <a:p>
            <a:pPr marL="0" indent="0">
              <a:buNone/>
            </a:pPr>
            <a:endParaRPr lang="tr-TR" dirty="0" smtClean="0"/>
          </a:p>
          <a:p>
            <a:endParaRPr lang="tr-TR" dirty="0"/>
          </a:p>
        </p:txBody>
      </p:sp>
    </p:spTree>
    <p:extLst>
      <p:ext uri="{BB962C8B-B14F-4D97-AF65-F5344CB8AC3E}">
        <p14:creationId xmlns:p14="http://schemas.microsoft.com/office/powerpoint/2010/main" val="2420652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 </a:t>
            </a:r>
            <a:r>
              <a:rPr lang="tr-TR" b="1" dirty="0" err="1" smtClean="0"/>
              <a:t>Selım</a:t>
            </a:r>
            <a:r>
              <a:rPr lang="tr-TR" b="1" dirty="0" smtClean="0"/>
              <a:t> </a:t>
            </a:r>
            <a:r>
              <a:rPr lang="tr-TR" b="1" dirty="0"/>
              <a:t>III-(1789-1807)</a:t>
            </a:r>
            <a:br>
              <a:rPr lang="tr-TR" b="1" dirty="0"/>
            </a:br>
            <a:r>
              <a:rPr lang="tr-TR" dirty="0"/>
              <a:t>New </a:t>
            </a:r>
            <a:r>
              <a:rPr lang="tr-TR" dirty="0" err="1"/>
              <a:t>Order</a:t>
            </a:r>
            <a:r>
              <a:rPr lang="tr-TR" dirty="0"/>
              <a:t>- (</a:t>
            </a:r>
            <a:r>
              <a:rPr lang="tr-TR" dirty="0" err="1" smtClean="0"/>
              <a:t>Nızam</a:t>
            </a:r>
            <a:r>
              <a:rPr lang="tr-TR" dirty="0" smtClean="0"/>
              <a:t>-ı </a:t>
            </a:r>
            <a:r>
              <a:rPr lang="tr-TR" dirty="0" err="1" smtClean="0"/>
              <a:t>Cedıd</a:t>
            </a:r>
            <a:r>
              <a:rPr lang="tr-TR" dirty="0"/>
              <a:t>)</a:t>
            </a:r>
          </a:p>
        </p:txBody>
      </p:sp>
      <p:sp>
        <p:nvSpPr>
          <p:cNvPr id="3" name="2 İçerik Yer Tutucusu"/>
          <p:cNvSpPr>
            <a:spLocks noGrp="1"/>
          </p:cNvSpPr>
          <p:nvPr>
            <p:ph idx="1"/>
          </p:nvPr>
        </p:nvSpPr>
        <p:spPr>
          <a:xfrm>
            <a:off x="2026920" y="530352"/>
            <a:ext cx="8183880" cy="5562944"/>
          </a:xfrm>
        </p:spPr>
        <p:txBody>
          <a:bodyPr/>
          <a:lstStyle/>
          <a:p>
            <a:pPr>
              <a:buNone/>
            </a:pPr>
            <a:r>
              <a:rPr lang="tr-TR" sz="2000" dirty="0" smtClean="0"/>
              <a:t>  </a:t>
            </a:r>
            <a:endParaRPr lang="tr-TR" dirty="0" smtClean="0"/>
          </a:p>
          <a:p>
            <a:pPr marL="457200" lvl="1" indent="0">
              <a:buNone/>
            </a:pPr>
            <a:endParaRPr lang="tr-TR" dirty="0" smtClean="0"/>
          </a:p>
        </p:txBody>
      </p:sp>
      <p:pic>
        <p:nvPicPr>
          <p:cNvPr id="4" name="3 Resim" descr="3selim.jpg"/>
          <p:cNvPicPr>
            <a:picLocks noChangeAspect="1"/>
          </p:cNvPicPr>
          <p:nvPr/>
        </p:nvPicPr>
        <p:blipFill>
          <a:blip r:embed="rId2" cstate="print"/>
          <a:stretch>
            <a:fillRect/>
          </a:stretch>
        </p:blipFill>
        <p:spPr>
          <a:xfrm>
            <a:off x="7583621" y="207882"/>
            <a:ext cx="1800200" cy="2124236"/>
          </a:xfrm>
          <a:prstGeom prst="rect">
            <a:avLst/>
          </a:prstGeom>
        </p:spPr>
      </p:pic>
      <p:pic>
        <p:nvPicPr>
          <p:cNvPr id="5" name="4 Resim" descr="janissaries.jpg"/>
          <p:cNvPicPr>
            <a:picLocks noChangeAspect="1"/>
          </p:cNvPicPr>
          <p:nvPr/>
        </p:nvPicPr>
        <p:blipFill>
          <a:blip r:embed="rId3" cstate="print"/>
          <a:stretch>
            <a:fillRect/>
          </a:stretch>
        </p:blipFill>
        <p:spPr>
          <a:xfrm>
            <a:off x="767465" y="2724018"/>
            <a:ext cx="1900793" cy="2575659"/>
          </a:xfrm>
          <a:prstGeom prst="rect">
            <a:avLst/>
          </a:prstGeom>
        </p:spPr>
      </p:pic>
      <p:pic>
        <p:nvPicPr>
          <p:cNvPr id="6" name="5 Resim" descr="yeniceri.jpg"/>
          <p:cNvPicPr>
            <a:picLocks noChangeAspect="1"/>
          </p:cNvPicPr>
          <p:nvPr/>
        </p:nvPicPr>
        <p:blipFill>
          <a:blip r:embed="rId4" cstate="print"/>
          <a:stretch>
            <a:fillRect/>
          </a:stretch>
        </p:blipFill>
        <p:spPr>
          <a:xfrm>
            <a:off x="3348108" y="2724018"/>
            <a:ext cx="3979971" cy="2666580"/>
          </a:xfrm>
          <a:prstGeom prst="rect">
            <a:avLst/>
          </a:prstGeom>
        </p:spPr>
      </p:pic>
    </p:spTree>
    <p:extLst>
      <p:ext uri="{BB962C8B-B14F-4D97-AF65-F5344CB8AC3E}">
        <p14:creationId xmlns:p14="http://schemas.microsoft.com/office/powerpoint/2010/main" val="3177017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OrganIzatIonal</a:t>
            </a:r>
            <a:r>
              <a:rPr lang="tr-TR" dirty="0" smtClean="0"/>
              <a:t> Background </a:t>
            </a:r>
            <a:endParaRPr lang="tr-TR" dirty="0"/>
          </a:p>
        </p:txBody>
      </p:sp>
      <p:sp>
        <p:nvSpPr>
          <p:cNvPr id="3" name="İçerik Yer Tutucusu 2"/>
          <p:cNvSpPr>
            <a:spLocks noGrp="1"/>
          </p:cNvSpPr>
          <p:nvPr>
            <p:ph idx="1"/>
          </p:nvPr>
        </p:nvSpPr>
        <p:spPr/>
        <p:txBody>
          <a:bodyPr>
            <a:normAutofit/>
          </a:bodyPr>
          <a:lstStyle/>
          <a:p>
            <a:endParaRPr lang="tr-TR" dirty="0" smtClean="0"/>
          </a:p>
          <a:p>
            <a:r>
              <a:rPr lang="tr-TR" dirty="0" err="1" smtClean="0"/>
              <a:t>Ottoman</a:t>
            </a:r>
            <a:r>
              <a:rPr lang="tr-TR" dirty="0" smtClean="0"/>
              <a:t> </a:t>
            </a:r>
            <a:r>
              <a:rPr lang="tr-TR" dirty="0" err="1" smtClean="0"/>
              <a:t>Union</a:t>
            </a:r>
            <a:r>
              <a:rPr lang="tr-TR" dirty="0" smtClean="0"/>
              <a:t> Committee-1889</a:t>
            </a:r>
          </a:p>
          <a:p>
            <a:r>
              <a:rPr lang="tr-TR" dirty="0" err="1" smtClean="0"/>
              <a:t>Ottoman</a:t>
            </a:r>
            <a:r>
              <a:rPr lang="tr-TR" dirty="0" smtClean="0"/>
              <a:t> </a:t>
            </a:r>
            <a:r>
              <a:rPr lang="tr-TR" dirty="0" err="1" smtClean="0"/>
              <a:t>Committee</a:t>
            </a:r>
            <a:r>
              <a:rPr lang="tr-TR" dirty="0" smtClean="0"/>
              <a:t> of </a:t>
            </a:r>
            <a:r>
              <a:rPr lang="tr-TR" dirty="0" err="1" smtClean="0"/>
              <a:t>Union</a:t>
            </a:r>
            <a:r>
              <a:rPr lang="tr-TR" dirty="0" smtClean="0"/>
              <a:t> </a:t>
            </a:r>
            <a:r>
              <a:rPr lang="tr-TR" dirty="0" err="1" smtClean="0"/>
              <a:t>and</a:t>
            </a:r>
            <a:r>
              <a:rPr lang="tr-TR" dirty="0" smtClean="0"/>
              <a:t> Progress-1895</a:t>
            </a:r>
          </a:p>
          <a:p>
            <a:r>
              <a:rPr lang="tr-TR" dirty="0" err="1" smtClean="0"/>
              <a:t>Congress</a:t>
            </a:r>
            <a:r>
              <a:rPr lang="tr-TR" dirty="0" smtClean="0"/>
              <a:t> of </a:t>
            </a:r>
            <a:r>
              <a:rPr lang="tr-TR" dirty="0" err="1" smtClean="0"/>
              <a:t>Ottoman</a:t>
            </a:r>
            <a:r>
              <a:rPr lang="tr-TR" dirty="0" smtClean="0"/>
              <a:t> Liberals-1902</a:t>
            </a:r>
          </a:p>
          <a:p>
            <a:r>
              <a:rPr lang="tr-TR" dirty="0" err="1" smtClean="0"/>
              <a:t>Divisions</a:t>
            </a:r>
            <a:r>
              <a:rPr lang="tr-TR" dirty="0" smtClean="0"/>
              <a:t> in </a:t>
            </a:r>
            <a:r>
              <a:rPr lang="tr-TR" dirty="0" err="1" smtClean="0"/>
              <a:t>the</a:t>
            </a:r>
            <a:r>
              <a:rPr lang="tr-TR" dirty="0" smtClean="0"/>
              <a:t> </a:t>
            </a:r>
            <a:r>
              <a:rPr lang="tr-TR" dirty="0" err="1" smtClean="0"/>
              <a:t>Organization</a:t>
            </a:r>
            <a:endParaRPr lang="tr-TR" dirty="0" smtClean="0"/>
          </a:p>
          <a:p>
            <a:endParaRPr lang="tr-TR" dirty="0"/>
          </a:p>
          <a:p>
            <a:endParaRPr lang="tr-TR" dirty="0" smtClean="0"/>
          </a:p>
          <a:p>
            <a:r>
              <a:rPr lang="tr-TR" dirty="0" err="1" smtClean="0"/>
              <a:t>Ahmed</a:t>
            </a:r>
            <a:r>
              <a:rPr lang="tr-TR" dirty="0" smtClean="0"/>
              <a:t> Rıza vs. </a:t>
            </a:r>
            <a:r>
              <a:rPr lang="tr-TR" dirty="0" err="1" smtClean="0"/>
              <a:t>Prince</a:t>
            </a:r>
            <a:r>
              <a:rPr lang="tr-TR" smtClean="0"/>
              <a:t> Sabahaddin </a:t>
            </a:r>
            <a:endParaRPr lang="tr-TR" dirty="0"/>
          </a:p>
        </p:txBody>
      </p:sp>
      <p:pic>
        <p:nvPicPr>
          <p:cNvPr id="4" name="Picture 3" descr="225px-Ahmet_Riza_Bey.jpg"/>
          <p:cNvPicPr>
            <a:picLocks noChangeAspect="1"/>
          </p:cNvPicPr>
          <p:nvPr/>
        </p:nvPicPr>
        <p:blipFill>
          <a:blip r:embed="rId2" cstate="print"/>
          <a:stretch>
            <a:fillRect/>
          </a:stretch>
        </p:blipFill>
        <p:spPr>
          <a:xfrm>
            <a:off x="5768298" y="3568268"/>
            <a:ext cx="1762724" cy="2538324"/>
          </a:xfrm>
          <a:prstGeom prst="rect">
            <a:avLst/>
          </a:prstGeom>
        </p:spPr>
      </p:pic>
      <p:pic>
        <p:nvPicPr>
          <p:cNvPr id="5" name="Picture 4" descr="2722x-prince sabahattin.jpg"/>
          <p:cNvPicPr>
            <a:picLocks noChangeAspect="1"/>
          </p:cNvPicPr>
          <p:nvPr/>
        </p:nvPicPr>
        <p:blipFill>
          <a:blip r:embed="rId3" cstate="print"/>
          <a:stretch>
            <a:fillRect/>
          </a:stretch>
        </p:blipFill>
        <p:spPr>
          <a:xfrm>
            <a:off x="8487122" y="3633498"/>
            <a:ext cx="1573760" cy="2538324"/>
          </a:xfrm>
          <a:prstGeom prst="rect">
            <a:avLst/>
          </a:prstGeom>
        </p:spPr>
      </p:pic>
    </p:spTree>
    <p:extLst>
      <p:ext uri="{BB962C8B-B14F-4D97-AF65-F5344CB8AC3E}">
        <p14:creationId xmlns:p14="http://schemas.microsoft.com/office/powerpoint/2010/main" val="3302516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b="1" dirty="0" err="1" smtClean="0"/>
              <a:t>The</a:t>
            </a:r>
            <a:r>
              <a:rPr lang="tr-TR" b="1" dirty="0" smtClean="0"/>
              <a:t> Road </a:t>
            </a:r>
            <a:r>
              <a:rPr lang="tr-TR" b="1" dirty="0" err="1" smtClean="0"/>
              <a:t>to</a:t>
            </a:r>
            <a:r>
              <a:rPr lang="tr-TR" b="1" dirty="0" smtClean="0"/>
              <a:t> 1908 </a:t>
            </a:r>
            <a:r>
              <a:rPr lang="tr-TR" b="1" dirty="0" err="1" smtClean="0"/>
              <a:t>RevolutIon</a:t>
            </a:r>
            <a:r>
              <a:rPr lang="tr-TR" dirty="0"/>
              <a:t/>
            </a:r>
            <a:br>
              <a:rPr lang="tr-TR" dirty="0"/>
            </a:br>
            <a:endParaRPr lang="tr-TR" dirty="0"/>
          </a:p>
        </p:txBody>
      </p:sp>
      <p:sp>
        <p:nvSpPr>
          <p:cNvPr id="3" name="İçerik Yer Tutucusu 2"/>
          <p:cNvSpPr>
            <a:spLocks noGrp="1"/>
          </p:cNvSpPr>
          <p:nvPr>
            <p:ph idx="1"/>
          </p:nvPr>
        </p:nvSpPr>
        <p:spPr/>
        <p:txBody>
          <a:bodyPr>
            <a:normAutofit/>
          </a:bodyPr>
          <a:lstStyle/>
          <a:p>
            <a:r>
              <a:rPr lang="tr-TR" dirty="0" err="1" smtClean="0"/>
              <a:t>Rumors</a:t>
            </a:r>
            <a:r>
              <a:rPr lang="tr-TR" dirty="0" smtClean="0"/>
              <a:t> </a:t>
            </a:r>
            <a:r>
              <a:rPr lang="tr-TR" dirty="0" err="1" smtClean="0"/>
              <a:t>about</a:t>
            </a:r>
            <a:r>
              <a:rPr lang="tr-TR" dirty="0" smtClean="0"/>
              <a:t> </a:t>
            </a:r>
            <a:r>
              <a:rPr lang="tr-TR" dirty="0" err="1" smtClean="0"/>
              <a:t>Anglo</a:t>
            </a:r>
            <a:r>
              <a:rPr lang="tr-TR" dirty="0" smtClean="0"/>
              <a:t>-Russian </a:t>
            </a:r>
            <a:r>
              <a:rPr lang="tr-TR" dirty="0" err="1" smtClean="0"/>
              <a:t>alliance</a:t>
            </a:r>
            <a:r>
              <a:rPr lang="tr-TR" dirty="0" smtClean="0"/>
              <a:t> </a:t>
            </a:r>
            <a:r>
              <a:rPr lang="tr-TR" dirty="0" err="1" smtClean="0"/>
              <a:t>about</a:t>
            </a:r>
            <a:r>
              <a:rPr lang="tr-TR" dirty="0" smtClean="0"/>
              <a:t> </a:t>
            </a:r>
            <a:r>
              <a:rPr lang="tr-TR" dirty="0" err="1" smtClean="0"/>
              <a:t>reforms</a:t>
            </a:r>
            <a:r>
              <a:rPr lang="tr-TR" dirty="0" smtClean="0"/>
              <a:t> in </a:t>
            </a:r>
            <a:r>
              <a:rPr lang="tr-TR" dirty="0" err="1" smtClean="0"/>
              <a:t>Macedonia</a:t>
            </a:r>
            <a:r>
              <a:rPr lang="tr-TR" dirty="0" smtClean="0"/>
              <a:t>.</a:t>
            </a:r>
          </a:p>
          <a:p>
            <a:r>
              <a:rPr lang="tr-TR" dirty="0" err="1" smtClean="0"/>
              <a:t>Ottoman</a:t>
            </a:r>
            <a:r>
              <a:rPr lang="tr-TR" dirty="0" smtClean="0"/>
              <a:t> </a:t>
            </a:r>
            <a:r>
              <a:rPr lang="tr-TR" dirty="0" err="1" smtClean="0"/>
              <a:t>Freedom</a:t>
            </a:r>
            <a:r>
              <a:rPr lang="tr-TR" dirty="0" smtClean="0"/>
              <a:t> Society-1906</a:t>
            </a:r>
          </a:p>
          <a:p>
            <a:r>
              <a:rPr lang="tr-TR" dirty="0" err="1" smtClean="0"/>
              <a:t>July</a:t>
            </a:r>
            <a:r>
              <a:rPr lang="tr-TR" dirty="0" smtClean="0"/>
              <a:t> 3-Ottoman </a:t>
            </a:r>
            <a:r>
              <a:rPr lang="tr-TR" dirty="0" err="1" smtClean="0"/>
              <a:t>military</a:t>
            </a:r>
            <a:r>
              <a:rPr lang="tr-TR" dirty="0" smtClean="0"/>
              <a:t> </a:t>
            </a:r>
            <a:r>
              <a:rPr lang="tr-TR" dirty="0" err="1" smtClean="0"/>
              <a:t>commanders</a:t>
            </a:r>
            <a:r>
              <a:rPr lang="tr-TR" dirty="0" smtClean="0"/>
              <a:t> </a:t>
            </a:r>
            <a:r>
              <a:rPr lang="tr-TR" dirty="0" err="1" smtClean="0"/>
              <a:t>started</a:t>
            </a:r>
            <a:r>
              <a:rPr lang="tr-TR" dirty="0" smtClean="0"/>
              <a:t> a </a:t>
            </a:r>
            <a:r>
              <a:rPr lang="tr-TR" dirty="0" err="1" smtClean="0"/>
              <a:t>rebellion</a:t>
            </a:r>
            <a:r>
              <a:rPr lang="tr-TR" dirty="0" smtClean="0"/>
              <a:t>.</a:t>
            </a:r>
          </a:p>
          <a:p>
            <a:r>
              <a:rPr lang="en-US" dirty="0" smtClean="0"/>
              <a:t> July </a:t>
            </a:r>
            <a:r>
              <a:rPr lang="en-US" dirty="0"/>
              <a:t>23/24, 1908, </a:t>
            </a:r>
            <a:r>
              <a:rPr lang="tr-TR" dirty="0" err="1" smtClean="0"/>
              <a:t>Abdulhamid</a:t>
            </a:r>
            <a:r>
              <a:rPr lang="tr-TR" dirty="0" smtClean="0"/>
              <a:t> II,</a:t>
            </a:r>
            <a:r>
              <a:rPr lang="en-US" dirty="0" smtClean="0"/>
              <a:t> </a:t>
            </a:r>
            <a:r>
              <a:rPr lang="en-US" dirty="0"/>
              <a:t>issued an imperial decree for the convening of a new chamber of deputies. </a:t>
            </a:r>
            <a:endParaRPr lang="tr-TR" dirty="0"/>
          </a:p>
        </p:txBody>
      </p:sp>
    </p:spTree>
    <p:extLst>
      <p:ext uri="{BB962C8B-B14F-4D97-AF65-F5344CB8AC3E}">
        <p14:creationId xmlns:p14="http://schemas.microsoft.com/office/powerpoint/2010/main" val="192801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en-US" b="1" dirty="0"/>
              <a:t>The </a:t>
            </a:r>
            <a:r>
              <a:rPr lang="tr-TR" b="1" dirty="0" smtClean="0"/>
              <a:t>POLITICAL VISION</a:t>
            </a:r>
            <a:r>
              <a:rPr lang="en-US" b="1" dirty="0" smtClean="0"/>
              <a:t> </a:t>
            </a:r>
            <a:r>
              <a:rPr lang="en-US" b="1" dirty="0"/>
              <a:t>of the Young Turk </a:t>
            </a:r>
            <a:r>
              <a:rPr lang="en-US" b="1" dirty="0" err="1" smtClean="0"/>
              <a:t>Revolut</a:t>
            </a:r>
            <a:r>
              <a:rPr lang="tr-TR" b="1" dirty="0" smtClean="0"/>
              <a:t>I</a:t>
            </a:r>
            <a:r>
              <a:rPr lang="en-US" b="1" dirty="0" smtClean="0"/>
              <a:t>on</a:t>
            </a:r>
            <a:r>
              <a:rPr lang="tr-TR" dirty="0"/>
              <a:t/>
            </a:r>
            <a:br>
              <a:rPr lang="tr-TR" dirty="0"/>
            </a:br>
            <a:endParaRPr lang="tr-TR" dirty="0"/>
          </a:p>
        </p:txBody>
      </p:sp>
      <p:sp>
        <p:nvSpPr>
          <p:cNvPr id="3" name="İçerik Yer Tutucusu 2"/>
          <p:cNvSpPr>
            <a:spLocks noGrp="1"/>
          </p:cNvSpPr>
          <p:nvPr>
            <p:ph idx="1"/>
          </p:nvPr>
        </p:nvSpPr>
        <p:spPr/>
        <p:txBody>
          <a:bodyPr>
            <a:normAutofit fontScale="70000" lnSpcReduction="20000"/>
          </a:bodyPr>
          <a:lstStyle/>
          <a:p>
            <a:r>
              <a:rPr lang="en-US" dirty="0" smtClean="0"/>
              <a:t> </a:t>
            </a:r>
            <a:r>
              <a:rPr lang="en-US" dirty="0"/>
              <a:t>“Liberty, Equality, Fraternity, and Justice.” </a:t>
            </a:r>
            <a:endParaRPr lang="tr-TR" dirty="0"/>
          </a:p>
          <a:p>
            <a:pPr marL="0" indent="0">
              <a:buNone/>
            </a:pPr>
            <a:r>
              <a:rPr lang="en-US" dirty="0"/>
              <a:t> </a:t>
            </a:r>
            <a:endParaRPr lang="tr-TR" dirty="0"/>
          </a:p>
          <a:p>
            <a:r>
              <a:rPr lang="tr-TR" dirty="0" err="1" smtClean="0"/>
              <a:t>Promise</a:t>
            </a:r>
            <a:r>
              <a:rPr lang="tr-TR" dirty="0" smtClean="0"/>
              <a:t> of a </a:t>
            </a:r>
            <a:r>
              <a:rPr lang="en-US" dirty="0" smtClean="0"/>
              <a:t>constitutional </a:t>
            </a:r>
            <a:r>
              <a:rPr lang="en-US" dirty="0"/>
              <a:t>monarchy founded upon the rule of law </a:t>
            </a:r>
            <a:endParaRPr lang="tr-TR" dirty="0"/>
          </a:p>
          <a:p>
            <a:pPr marL="0" indent="0">
              <a:buNone/>
            </a:pPr>
            <a:r>
              <a:rPr lang="en-US" dirty="0"/>
              <a:t> </a:t>
            </a:r>
            <a:endParaRPr lang="tr-TR" dirty="0"/>
          </a:p>
          <a:p>
            <a:r>
              <a:rPr lang="en-US" dirty="0"/>
              <a:t>It envisioned a parliamentary democracy headed by a responsible government and administered by a meritocratic bureaucracy. </a:t>
            </a:r>
            <a:endParaRPr lang="tr-TR" dirty="0"/>
          </a:p>
          <a:p>
            <a:pPr marL="0" indent="0">
              <a:buNone/>
            </a:pPr>
            <a:r>
              <a:rPr lang="en-US" dirty="0"/>
              <a:t> </a:t>
            </a:r>
            <a:endParaRPr lang="tr-TR" dirty="0"/>
          </a:p>
          <a:p>
            <a:r>
              <a:rPr lang="en-US" dirty="0"/>
              <a:t>A new fraternal Ottoman identity, united against European intervention in the affairs of the empire. </a:t>
            </a:r>
            <a:endParaRPr lang="tr-TR" dirty="0"/>
          </a:p>
          <a:p>
            <a:pPr marL="0" indent="0">
              <a:buNone/>
            </a:pPr>
            <a:r>
              <a:rPr lang="en-US" dirty="0"/>
              <a:t> </a:t>
            </a:r>
            <a:endParaRPr lang="tr-TR" dirty="0"/>
          </a:p>
          <a:p>
            <a:r>
              <a:rPr lang="en-US" dirty="0"/>
              <a:t>Free press and virtually unlimited individual liberties.</a:t>
            </a:r>
            <a:endParaRPr lang="tr-TR" dirty="0"/>
          </a:p>
          <a:p>
            <a:pPr marL="0" indent="0">
              <a:buNone/>
            </a:pPr>
            <a:r>
              <a:rPr lang="en-US" dirty="0"/>
              <a:t> </a:t>
            </a:r>
            <a:endParaRPr lang="tr-TR" dirty="0"/>
          </a:p>
          <a:p>
            <a:r>
              <a:rPr lang="en-US" dirty="0"/>
              <a:t>The elections were held in November–December </a:t>
            </a:r>
            <a:r>
              <a:rPr lang="en-US" dirty="0" smtClean="0"/>
              <a:t>1908</a:t>
            </a:r>
            <a:endParaRPr lang="tr-TR" dirty="0"/>
          </a:p>
        </p:txBody>
      </p:sp>
    </p:spTree>
    <p:extLst>
      <p:ext uri="{BB962C8B-B14F-4D97-AF65-F5344CB8AC3E}">
        <p14:creationId xmlns:p14="http://schemas.microsoft.com/office/powerpoint/2010/main" val="3878454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b="1" dirty="0"/>
              <a:t>31 March </a:t>
            </a:r>
            <a:r>
              <a:rPr lang="en-US" b="1" dirty="0" err="1" smtClean="0"/>
              <a:t>Inc</a:t>
            </a:r>
            <a:r>
              <a:rPr lang="tr-TR" b="1" dirty="0" smtClean="0"/>
              <a:t>I</a:t>
            </a:r>
            <a:r>
              <a:rPr lang="en-US" b="1" dirty="0" smtClean="0"/>
              <a:t>dent</a:t>
            </a:r>
            <a:r>
              <a:rPr lang="tr-TR" b="1" dirty="0" smtClean="0"/>
              <a:t>/ 1909 Counter-</a:t>
            </a:r>
            <a:r>
              <a:rPr lang="tr-TR" b="1" dirty="0" err="1" smtClean="0"/>
              <a:t>RevolutIon</a:t>
            </a:r>
            <a:endParaRPr lang="tr-TR" dirty="0"/>
          </a:p>
        </p:txBody>
      </p:sp>
      <p:sp>
        <p:nvSpPr>
          <p:cNvPr id="3" name="İçerik Yer Tutucusu 2"/>
          <p:cNvSpPr>
            <a:spLocks noGrp="1"/>
          </p:cNvSpPr>
          <p:nvPr>
            <p:ph idx="1"/>
          </p:nvPr>
        </p:nvSpPr>
        <p:spPr/>
        <p:txBody>
          <a:bodyPr>
            <a:normAutofit/>
          </a:bodyPr>
          <a:lstStyle/>
          <a:p>
            <a:r>
              <a:rPr lang="en-US" dirty="0" smtClean="0"/>
              <a:t>In April 1909, </a:t>
            </a:r>
            <a:r>
              <a:rPr lang="tr-TR" dirty="0" err="1" smtClean="0"/>
              <a:t>All</a:t>
            </a:r>
            <a:r>
              <a:rPr lang="tr-TR" dirty="0" smtClean="0"/>
              <a:t> </a:t>
            </a:r>
            <a:r>
              <a:rPr lang="tr-TR" dirty="0" err="1" smtClean="0"/>
              <a:t>the</a:t>
            </a:r>
            <a:r>
              <a:rPr lang="tr-TR" dirty="0" smtClean="0"/>
              <a:t> </a:t>
            </a:r>
            <a:r>
              <a:rPr lang="tr-TR" dirty="0" err="1" smtClean="0"/>
              <a:t>groups</a:t>
            </a:r>
            <a:r>
              <a:rPr lang="tr-TR" dirty="0" smtClean="0"/>
              <a:t> </a:t>
            </a:r>
            <a:r>
              <a:rPr lang="tr-TR" dirty="0" err="1" smtClean="0"/>
              <a:t>that</a:t>
            </a:r>
            <a:r>
              <a:rPr lang="tr-TR" dirty="0" smtClean="0"/>
              <a:t> </a:t>
            </a:r>
            <a:r>
              <a:rPr lang="tr-TR" dirty="0" err="1" smtClean="0"/>
              <a:t>were</a:t>
            </a:r>
            <a:r>
              <a:rPr lang="tr-TR" dirty="0" smtClean="0"/>
              <a:t> </a:t>
            </a:r>
            <a:r>
              <a:rPr lang="tr-TR" dirty="0" err="1" smtClean="0"/>
              <a:t>against</a:t>
            </a:r>
            <a:r>
              <a:rPr lang="tr-TR" dirty="0" smtClean="0"/>
              <a:t> </a:t>
            </a:r>
            <a:r>
              <a:rPr lang="tr-TR" dirty="0" err="1" smtClean="0"/>
              <a:t>CUP’s</a:t>
            </a:r>
            <a:r>
              <a:rPr lang="tr-TR" dirty="0" smtClean="0"/>
              <a:t> </a:t>
            </a:r>
            <a:r>
              <a:rPr lang="tr-TR" dirty="0" err="1" smtClean="0"/>
              <a:t>reforms</a:t>
            </a:r>
            <a:r>
              <a:rPr lang="tr-TR" dirty="0" smtClean="0"/>
              <a:t> </a:t>
            </a:r>
            <a:r>
              <a:rPr lang="tr-TR" dirty="0" err="1" smtClean="0"/>
              <a:t>and</a:t>
            </a:r>
            <a:r>
              <a:rPr lang="tr-TR" dirty="0" smtClean="0"/>
              <a:t> </a:t>
            </a:r>
            <a:r>
              <a:rPr lang="tr-TR" dirty="0" err="1" smtClean="0"/>
              <a:t>control</a:t>
            </a:r>
            <a:r>
              <a:rPr lang="tr-TR" dirty="0"/>
              <a:t> </a:t>
            </a:r>
            <a:r>
              <a:rPr lang="tr-TR" dirty="0" err="1" smtClean="0"/>
              <a:t>rebelled</a:t>
            </a:r>
            <a:r>
              <a:rPr lang="tr-TR" dirty="0" smtClean="0"/>
              <a:t>. </a:t>
            </a:r>
          </a:p>
          <a:p>
            <a:r>
              <a:rPr lang="tr-TR" dirty="0" smtClean="0"/>
              <a:t>Action </a:t>
            </a:r>
            <a:r>
              <a:rPr lang="tr-TR" dirty="0" err="1" smtClean="0"/>
              <a:t>Army</a:t>
            </a:r>
            <a:r>
              <a:rPr lang="tr-TR" dirty="0" smtClean="0"/>
              <a:t> </a:t>
            </a:r>
            <a:r>
              <a:rPr lang="tr-TR" dirty="0" err="1" smtClean="0"/>
              <a:t>and</a:t>
            </a:r>
            <a:r>
              <a:rPr lang="tr-TR" dirty="0" smtClean="0"/>
              <a:t> Mahmut Şevket </a:t>
            </a:r>
            <a:r>
              <a:rPr lang="tr-TR" dirty="0" err="1" smtClean="0"/>
              <a:t>Pasha</a:t>
            </a:r>
            <a:endParaRPr lang="tr-TR" dirty="0" smtClean="0"/>
          </a:p>
          <a:p>
            <a:r>
              <a:rPr lang="tr-TR" dirty="0" smtClean="0"/>
              <a:t>Sultan Abdülhamid II </a:t>
            </a:r>
            <a:r>
              <a:rPr lang="tr-TR" dirty="0" err="1" smtClean="0"/>
              <a:t>was</a:t>
            </a:r>
            <a:r>
              <a:rPr lang="tr-TR" dirty="0" smtClean="0"/>
              <a:t> </a:t>
            </a:r>
            <a:r>
              <a:rPr lang="tr-TR" dirty="0" err="1" smtClean="0"/>
              <a:t>deposed</a:t>
            </a:r>
            <a:r>
              <a:rPr lang="tr-TR" dirty="0" smtClean="0"/>
              <a:t> </a:t>
            </a:r>
            <a:r>
              <a:rPr lang="tr-TR" dirty="0" err="1" smtClean="0"/>
              <a:t>and</a:t>
            </a:r>
            <a:r>
              <a:rPr lang="tr-TR" dirty="0" smtClean="0"/>
              <a:t> sent </a:t>
            </a:r>
            <a:r>
              <a:rPr lang="tr-TR" dirty="0" err="1" smtClean="0"/>
              <a:t>to</a:t>
            </a:r>
            <a:r>
              <a:rPr lang="tr-TR" dirty="0" smtClean="0"/>
              <a:t> </a:t>
            </a:r>
            <a:r>
              <a:rPr lang="tr-TR" dirty="0" err="1" smtClean="0"/>
              <a:t>Salonica</a:t>
            </a:r>
            <a:r>
              <a:rPr lang="tr-TR" dirty="0" smtClean="0"/>
              <a:t>. </a:t>
            </a:r>
            <a:r>
              <a:rPr lang="en-US" dirty="0"/>
              <a:t>  </a:t>
            </a:r>
            <a:endParaRPr lang="tr-TR" dirty="0"/>
          </a:p>
          <a:p>
            <a:r>
              <a:rPr lang="en-US" dirty="0" smtClean="0"/>
              <a:t>CUP</a:t>
            </a:r>
            <a:r>
              <a:rPr lang="tr-TR" dirty="0" smtClean="0"/>
              <a:t>’s </a:t>
            </a:r>
            <a:r>
              <a:rPr lang="tr-TR" dirty="0" err="1" smtClean="0"/>
              <a:t>controlling</a:t>
            </a:r>
            <a:r>
              <a:rPr lang="tr-TR" dirty="0" smtClean="0"/>
              <a:t> </a:t>
            </a:r>
            <a:r>
              <a:rPr lang="tr-TR" dirty="0" err="1" smtClean="0"/>
              <a:t>measures</a:t>
            </a:r>
            <a:r>
              <a:rPr lang="tr-TR" dirty="0" smtClean="0"/>
              <a:t> </a:t>
            </a:r>
            <a:r>
              <a:rPr lang="tr-TR" dirty="0" err="1" smtClean="0"/>
              <a:t>after</a:t>
            </a:r>
            <a:r>
              <a:rPr lang="tr-TR" dirty="0" smtClean="0"/>
              <a:t> </a:t>
            </a:r>
            <a:r>
              <a:rPr lang="tr-TR" dirty="0" err="1" smtClean="0"/>
              <a:t>the</a:t>
            </a:r>
            <a:r>
              <a:rPr lang="tr-TR" dirty="0" smtClean="0"/>
              <a:t> </a:t>
            </a:r>
            <a:r>
              <a:rPr lang="tr-TR" dirty="0" err="1" smtClean="0"/>
              <a:t>incident</a:t>
            </a:r>
            <a:r>
              <a:rPr lang="tr-TR" dirty="0" smtClean="0"/>
              <a:t>:</a:t>
            </a:r>
          </a:p>
          <a:p>
            <a:pPr lvl="1"/>
            <a:r>
              <a:rPr lang="en-US" dirty="0" smtClean="0"/>
              <a:t>Imposed </a:t>
            </a:r>
            <a:r>
              <a:rPr lang="en-US" dirty="0"/>
              <a:t>martial </a:t>
            </a:r>
            <a:r>
              <a:rPr lang="en-US" dirty="0" smtClean="0"/>
              <a:t>law</a:t>
            </a:r>
            <a:endParaRPr lang="tr-TR" dirty="0" smtClean="0"/>
          </a:p>
          <a:p>
            <a:pPr lvl="1"/>
            <a:r>
              <a:rPr lang="en-US" dirty="0" smtClean="0"/>
              <a:t> </a:t>
            </a:r>
            <a:r>
              <a:rPr lang="en-US" dirty="0"/>
              <a:t>banned </a:t>
            </a:r>
            <a:r>
              <a:rPr lang="en-US" dirty="0" smtClean="0"/>
              <a:t>strikes</a:t>
            </a:r>
            <a:endParaRPr lang="tr-TR" dirty="0" smtClean="0"/>
          </a:p>
          <a:p>
            <a:pPr lvl="1"/>
            <a:r>
              <a:rPr lang="en-US" dirty="0" smtClean="0"/>
              <a:t> </a:t>
            </a:r>
            <a:r>
              <a:rPr lang="en-US" dirty="0"/>
              <a:t>dissolved labor </a:t>
            </a:r>
            <a:r>
              <a:rPr lang="en-US" dirty="0" smtClean="0"/>
              <a:t>unions</a:t>
            </a:r>
            <a:endParaRPr lang="tr-TR" dirty="0" smtClean="0"/>
          </a:p>
          <a:p>
            <a:pPr lvl="1"/>
            <a:r>
              <a:rPr lang="en-US" dirty="0" smtClean="0"/>
              <a:t>restricted </a:t>
            </a:r>
            <a:r>
              <a:rPr lang="en-US" dirty="0"/>
              <a:t>freedom of the </a:t>
            </a:r>
            <a:r>
              <a:rPr lang="en-US" dirty="0" err="1" smtClean="0"/>
              <a:t>pres</a:t>
            </a:r>
            <a:r>
              <a:rPr lang="tr-TR" dirty="0" smtClean="0"/>
              <a:t>s</a:t>
            </a:r>
            <a:endParaRPr lang="tr-TR" dirty="0"/>
          </a:p>
        </p:txBody>
      </p:sp>
      <p:pic>
        <p:nvPicPr>
          <p:cNvPr id="4" name="Picture 3" descr="200px-Mahmut_Schevket_Pascha.jpg"/>
          <p:cNvPicPr>
            <a:picLocks noChangeAspect="1"/>
          </p:cNvPicPr>
          <p:nvPr/>
        </p:nvPicPr>
        <p:blipFill>
          <a:blip r:embed="rId2" cstate="print"/>
          <a:stretch>
            <a:fillRect/>
          </a:stretch>
        </p:blipFill>
        <p:spPr>
          <a:xfrm>
            <a:off x="7369002" y="2647746"/>
            <a:ext cx="1905000" cy="3209925"/>
          </a:xfrm>
          <a:prstGeom prst="rect">
            <a:avLst/>
          </a:prstGeom>
        </p:spPr>
      </p:pic>
    </p:spTree>
    <p:extLst>
      <p:ext uri="{BB962C8B-B14F-4D97-AF65-F5344CB8AC3E}">
        <p14:creationId xmlns:p14="http://schemas.microsoft.com/office/powerpoint/2010/main" val="2872753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HürrİYet</a:t>
            </a:r>
            <a:r>
              <a:rPr lang="tr-TR" dirty="0" smtClean="0"/>
              <a:t> </a:t>
            </a:r>
            <a:r>
              <a:rPr lang="tr-TR" dirty="0" err="1" smtClean="0"/>
              <a:t>Fedaİlerİ</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823" y="2286000"/>
            <a:ext cx="5710492" cy="4022725"/>
          </a:xfrm>
        </p:spPr>
      </p:pic>
    </p:spTree>
    <p:extLst>
      <p:ext uri="{BB962C8B-B14F-4D97-AF65-F5344CB8AC3E}">
        <p14:creationId xmlns:p14="http://schemas.microsoft.com/office/powerpoint/2010/main" val="523935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ResnelI</a:t>
            </a:r>
            <a:r>
              <a:rPr lang="tr-TR" dirty="0" smtClean="0"/>
              <a:t> NIYAZI </a:t>
            </a:r>
            <a:r>
              <a:rPr lang="tr-TR" dirty="0" err="1" smtClean="0"/>
              <a:t>and</a:t>
            </a:r>
            <a:r>
              <a:rPr lang="tr-TR" dirty="0" smtClean="0"/>
              <a:t> </a:t>
            </a:r>
            <a:r>
              <a:rPr lang="tr-TR" dirty="0" err="1" smtClean="0"/>
              <a:t>hIs</a:t>
            </a:r>
            <a:r>
              <a:rPr lang="tr-TR" dirty="0" smtClean="0"/>
              <a:t> </a:t>
            </a:r>
            <a:r>
              <a:rPr lang="tr-TR" dirty="0" err="1" smtClean="0"/>
              <a:t>rebel</a:t>
            </a:r>
            <a:r>
              <a:rPr lang="tr-TR" dirty="0" smtClean="0"/>
              <a:t> </a:t>
            </a:r>
            <a:r>
              <a:rPr lang="tr-TR" dirty="0" err="1" smtClean="0"/>
              <a:t>band</a:t>
            </a:r>
            <a:r>
              <a:rPr lang="tr-TR" dirty="0" smtClean="0"/>
              <a:t> </a:t>
            </a:r>
            <a:r>
              <a:rPr lang="tr-TR" dirty="0" err="1" smtClean="0"/>
              <a:t>wIth</a:t>
            </a:r>
            <a:r>
              <a:rPr lang="tr-TR" dirty="0" smtClean="0"/>
              <a:t> </a:t>
            </a:r>
            <a:r>
              <a:rPr lang="tr-TR" dirty="0" err="1" smtClean="0"/>
              <a:t>the</a:t>
            </a:r>
            <a:r>
              <a:rPr lang="tr-TR" dirty="0" smtClean="0"/>
              <a:t> </a:t>
            </a:r>
            <a:r>
              <a:rPr lang="tr-TR" dirty="0" err="1" smtClean="0"/>
              <a:t>deer</a:t>
            </a:r>
            <a:r>
              <a:rPr lang="tr-TR" dirty="0" smtClean="0"/>
              <a:t> (Rehber-İ </a:t>
            </a:r>
            <a:r>
              <a:rPr lang="tr-TR" dirty="0" err="1" smtClean="0"/>
              <a:t>Hürrİyet</a:t>
            </a:r>
            <a:r>
              <a:rPr lang="tr-TR" dirty="0" smtClean="0"/>
              <a:t>) </a:t>
            </a:r>
            <a:endParaRPr lang="tr-TR"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218" y="2125015"/>
            <a:ext cx="5300900" cy="3942768"/>
          </a:xfrm>
        </p:spPr>
      </p:pic>
    </p:spTree>
    <p:extLst>
      <p:ext uri="{BB962C8B-B14F-4D97-AF65-F5344CB8AC3E}">
        <p14:creationId xmlns:p14="http://schemas.microsoft.com/office/powerpoint/2010/main" val="3739212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People OF </a:t>
            </a:r>
            <a:r>
              <a:rPr lang="tr-TR" dirty="0" err="1" smtClean="0"/>
              <a:t>MonastIr</a:t>
            </a:r>
            <a:r>
              <a:rPr lang="tr-TR" dirty="0" smtClean="0"/>
              <a:t> on </a:t>
            </a:r>
            <a:r>
              <a:rPr lang="tr-TR" dirty="0" err="1" smtClean="0"/>
              <a:t>the</a:t>
            </a:r>
            <a:r>
              <a:rPr lang="tr-TR" dirty="0" smtClean="0"/>
              <a:t> </a:t>
            </a:r>
            <a:r>
              <a:rPr lang="tr-TR" dirty="0" err="1" smtClean="0"/>
              <a:t>day</a:t>
            </a:r>
            <a:r>
              <a:rPr lang="tr-TR" dirty="0" smtClean="0"/>
              <a:t> of </a:t>
            </a:r>
            <a:r>
              <a:rPr lang="tr-TR" dirty="0" err="1" smtClean="0"/>
              <a:t>the</a:t>
            </a:r>
            <a:r>
              <a:rPr lang="tr-TR" dirty="0" smtClean="0"/>
              <a:t> </a:t>
            </a:r>
            <a:r>
              <a:rPr lang="tr-TR" dirty="0" err="1" smtClean="0"/>
              <a:t>RevolutIon</a:t>
            </a:r>
            <a:r>
              <a:rPr lang="tr-TR" dirty="0" smtClean="0"/>
              <a:t> </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828" y="2286000"/>
            <a:ext cx="5290481" cy="4022725"/>
          </a:xfrm>
        </p:spPr>
      </p:pic>
    </p:spTree>
    <p:extLst>
      <p:ext uri="{BB962C8B-B14F-4D97-AF65-F5344CB8AC3E}">
        <p14:creationId xmlns:p14="http://schemas.microsoft.com/office/powerpoint/2010/main" val="1623771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err="1" smtClean="0"/>
              <a:t>LIght</a:t>
            </a:r>
            <a:r>
              <a:rPr lang="tr-TR" dirty="0" smtClean="0"/>
              <a:t> </a:t>
            </a:r>
            <a:r>
              <a:rPr lang="tr-TR" dirty="0" err="1" smtClean="0"/>
              <a:t>Infantry</a:t>
            </a:r>
            <a:r>
              <a:rPr lang="tr-TR" dirty="0" smtClean="0"/>
              <a:t> </a:t>
            </a:r>
            <a:r>
              <a:rPr lang="tr-TR" dirty="0" err="1" smtClean="0"/>
              <a:t>BattalIOn</a:t>
            </a:r>
            <a:r>
              <a:rPr lang="tr-TR" dirty="0" smtClean="0"/>
              <a:t> </a:t>
            </a:r>
            <a:r>
              <a:rPr lang="tr-TR" dirty="0" err="1" smtClean="0"/>
              <a:t>joInIng</a:t>
            </a:r>
            <a:r>
              <a:rPr lang="tr-TR" dirty="0" smtClean="0"/>
              <a:t> </a:t>
            </a:r>
            <a:r>
              <a:rPr lang="tr-TR" dirty="0" err="1" smtClean="0"/>
              <a:t>the</a:t>
            </a:r>
            <a:r>
              <a:rPr lang="tr-TR" dirty="0" smtClean="0"/>
              <a:t> </a:t>
            </a:r>
            <a:r>
              <a:rPr lang="tr-TR" dirty="0" err="1" smtClean="0"/>
              <a:t>rebel</a:t>
            </a:r>
            <a:r>
              <a:rPr lang="tr-TR" dirty="0" smtClean="0"/>
              <a:t> </a:t>
            </a:r>
            <a:r>
              <a:rPr lang="tr-TR" dirty="0" err="1" smtClean="0"/>
              <a:t>bands</a:t>
            </a:r>
            <a:r>
              <a:rPr lang="tr-TR" dirty="0" smtClean="0"/>
              <a:t> </a:t>
            </a:r>
            <a:r>
              <a:rPr lang="tr-TR" dirty="0" err="1" smtClean="0"/>
              <a:t>durIng</a:t>
            </a:r>
            <a:r>
              <a:rPr lang="tr-TR" dirty="0" smtClean="0"/>
              <a:t> </a:t>
            </a:r>
            <a:r>
              <a:rPr lang="tr-TR" dirty="0" err="1" smtClean="0"/>
              <a:t>the</a:t>
            </a:r>
            <a:r>
              <a:rPr lang="tr-TR" dirty="0" smtClean="0"/>
              <a:t> </a:t>
            </a:r>
            <a:r>
              <a:rPr lang="tr-TR" dirty="0" err="1" smtClean="0"/>
              <a:t>ProclamatIon</a:t>
            </a:r>
            <a:r>
              <a:rPr lang="tr-TR" dirty="0" smtClean="0"/>
              <a:t> of </a:t>
            </a:r>
            <a:r>
              <a:rPr lang="tr-TR" dirty="0" err="1" smtClean="0"/>
              <a:t>Freedom</a:t>
            </a:r>
            <a:r>
              <a:rPr lang="tr-TR" dirty="0" smtClean="0"/>
              <a:t> </a:t>
            </a:r>
            <a:br>
              <a:rPr lang="tr-TR" dirty="0" smtClean="0"/>
            </a:br>
            <a:r>
              <a:rPr lang="tr-TR" dirty="0" smtClean="0"/>
              <a:t>IN </a:t>
            </a:r>
            <a:r>
              <a:rPr lang="tr-TR" dirty="0" err="1" smtClean="0"/>
              <a:t>MonastIr</a:t>
            </a:r>
            <a:r>
              <a:rPr lang="tr-TR" dirty="0" smtClean="0"/>
              <a:t> </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4579" y="2286000"/>
            <a:ext cx="5318980" cy="4022725"/>
          </a:xfrm>
        </p:spPr>
      </p:pic>
    </p:spTree>
    <p:extLst>
      <p:ext uri="{BB962C8B-B14F-4D97-AF65-F5344CB8AC3E}">
        <p14:creationId xmlns:p14="http://schemas.microsoft.com/office/powerpoint/2010/main" val="1029491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People of Resne </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14" y="2286000"/>
            <a:ext cx="5743710" cy="4022725"/>
          </a:xfrm>
        </p:spPr>
      </p:pic>
    </p:spTree>
    <p:extLst>
      <p:ext uri="{BB962C8B-B14F-4D97-AF65-F5344CB8AC3E}">
        <p14:creationId xmlns:p14="http://schemas.microsoft.com/office/powerpoint/2010/main" val="29796044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lstStyle/>
          <a:p>
            <a:r>
              <a:rPr lang="tr-TR" dirty="0" smtClean="0"/>
              <a:t>1908-Second </a:t>
            </a:r>
            <a:r>
              <a:rPr lang="tr-TR" dirty="0" err="1" smtClean="0"/>
              <a:t>ConstItutIonal</a:t>
            </a:r>
            <a:r>
              <a:rPr lang="tr-TR" dirty="0" smtClean="0"/>
              <a:t> </a:t>
            </a:r>
            <a:r>
              <a:rPr lang="tr-TR" dirty="0" err="1" smtClean="0"/>
              <a:t>PerIod</a:t>
            </a:r>
            <a:endParaRPr lang="tr-TR" dirty="0"/>
          </a:p>
        </p:txBody>
      </p:sp>
      <p:sp>
        <p:nvSpPr>
          <p:cNvPr id="2" name="1 İçerik Yer Tutucusu"/>
          <p:cNvSpPr>
            <a:spLocks noGrp="1"/>
          </p:cNvSpPr>
          <p:nvPr>
            <p:ph idx="1"/>
          </p:nvPr>
        </p:nvSpPr>
        <p:spPr>
          <a:xfrm>
            <a:off x="839316" y="1930400"/>
            <a:ext cx="8229600" cy="4857328"/>
          </a:xfrm>
        </p:spPr>
        <p:txBody>
          <a:bodyPr>
            <a:normAutofit fontScale="55000" lnSpcReduction="20000"/>
          </a:bodyPr>
          <a:lstStyle/>
          <a:p>
            <a:r>
              <a:rPr lang="tr-TR" sz="4000" dirty="0" err="1" smtClean="0"/>
              <a:t>Power</a:t>
            </a:r>
            <a:r>
              <a:rPr lang="tr-TR" sz="4000" dirty="0" smtClean="0"/>
              <a:t> </a:t>
            </a:r>
            <a:r>
              <a:rPr lang="tr-TR" sz="4000" dirty="0" err="1" smtClean="0"/>
              <a:t>struggle</a:t>
            </a:r>
            <a:r>
              <a:rPr lang="tr-TR" sz="4000" dirty="0" smtClean="0"/>
              <a:t> </a:t>
            </a:r>
            <a:r>
              <a:rPr lang="tr-TR" sz="4000" dirty="0" err="1" smtClean="0"/>
              <a:t>continues</a:t>
            </a:r>
            <a:r>
              <a:rPr lang="tr-TR" sz="4000" dirty="0" smtClean="0"/>
              <a:t> </a:t>
            </a:r>
            <a:r>
              <a:rPr lang="tr-TR" sz="4000" dirty="0" err="1" smtClean="0"/>
              <a:t>for</a:t>
            </a:r>
            <a:r>
              <a:rPr lang="tr-TR" sz="4000" dirty="0" smtClean="0"/>
              <a:t> CUP- 1909-1913</a:t>
            </a:r>
          </a:p>
          <a:p>
            <a:pPr marL="128016" lvl="1" indent="0">
              <a:buNone/>
            </a:pPr>
            <a:r>
              <a:rPr lang="tr-TR" sz="3800" dirty="0" err="1" smtClean="0"/>
              <a:t>Freedom</a:t>
            </a:r>
            <a:r>
              <a:rPr lang="tr-TR" sz="3800" dirty="0" smtClean="0"/>
              <a:t> </a:t>
            </a:r>
            <a:r>
              <a:rPr lang="tr-TR" sz="3800" dirty="0" err="1" smtClean="0"/>
              <a:t>and</a:t>
            </a:r>
            <a:r>
              <a:rPr lang="tr-TR" sz="3800" dirty="0" smtClean="0"/>
              <a:t> Accord </a:t>
            </a:r>
            <a:r>
              <a:rPr lang="tr-TR" sz="3800" dirty="0" err="1" smtClean="0"/>
              <a:t>Party</a:t>
            </a:r>
            <a:r>
              <a:rPr lang="tr-TR" sz="3800" dirty="0" smtClean="0"/>
              <a:t>(Hürriyet ve İtilaf Fırkası)</a:t>
            </a:r>
          </a:p>
          <a:p>
            <a:pPr marL="0" indent="0">
              <a:buNone/>
            </a:pPr>
            <a:r>
              <a:rPr lang="tr-TR" sz="4000" dirty="0" smtClean="0"/>
              <a:t>1911-War </a:t>
            </a:r>
            <a:r>
              <a:rPr lang="tr-TR" sz="4000" dirty="0"/>
              <a:t>in Tripoli</a:t>
            </a:r>
          </a:p>
          <a:p>
            <a:pPr marL="0" indent="0">
              <a:buNone/>
            </a:pPr>
            <a:r>
              <a:rPr lang="tr-TR" sz="4000" dirty="0"/>
              <a:t>1912-1913-Balkan </a:t>
            </a:r>
            <a:r>
              <a:rPr lang="tr-TR" sz="4000" dirty="0" err="1" smtClean="0"/>
              <a:t>Wars</a:t>
            </a:r>
            <a:endParaRPr lang="tr-TR" sz="4000" dirty="0" smtClean="0"/>
          </a:p>
          <a:p>
            <a:pPr marL="0" indent="0">
              <a:buNone/>
            </a:pPr>
            <a:r>
              <a:rPr lang="tr-TR" sz="4000" dirty="0" smtClean="0"/>
              <a:t>1913-Bab-ı Ali </a:t>
            </a:r>
            <a:r>
              <a:rPr lang="tr-TR" sz="4000" dirty="0" err="1" smtClean="0"/>
              <a:t>Coup-All</a:t>
            </a:r>
            <a:r>
              <a:rPr lang="tr-TR" sz="4000" dirty="0" smtClean="0"/>
              <a:t> </a:t>
            </a:r>
            <a:r>
              <a:rPr lang="tr-TR" sz="4000" dirty="0" err="1" smtClean="0"/>
              <a:t>the</a:t>
            </a:r>
            <a:r>
              <a:rPr lang="tr-TR" sz="4000" dirty="0" smtClean="0"/>
              <a:t> </a:t>
            </a:r>
            <a:r>
              <a:rPr lang="tr-TR" sz="4000" dirty="0" err="1" smtClean="0"/>
              <a:t>power</a:t>
            </a:r>
            <a:r>
              <a:rPr lang="tr-TR" sz="4000" dirty="0" smtClean="0"/>
              <a:t> </a:t>
            </a:r>
            <a:r>
              <a:rPr lang="tr-TR" sz="4000" dirty="0" err="1" smtClean="0"/>
              <a:t>passes</a:t>
            </a:r>
            <a:r>
              <a:rPr lang="tr-TR" sz="4000" dirty="0" smtClean="0"/>
              <a:t> </a:t>
            </a:r>
            <a:r>
              <a:rPr lang="tr-TR" sz="4000" dirty="0" err="1" smtClean="0"/>
              <a:t>to</a:t>
            </a:r>
            <a:r>
              <a:rPr lang="tr-TR" sz="4000" dirty="0" smtClean="0"/>
              <a:t> CUP in </a:t>
            </a:r>
            <a:r>
              <a:rPr lang="tr-TR" sz="4000" dirty="0" err="1" smtClean="0"/>
              <a:t>the</a:t>
            </a:r>
            <a:r>
              <a:rPr lang="tr-TR" sz="4000" dirty="0" smtClean="0"/>
              <a:t> </a:t>
            </a:r>
            <a:r>
              <a:rPr lang="tr-TR" sz="4000" dirty="0" err="1" smtClean="0"/>
              <a:t>government</a:t>
            </a:r>
            <a:r>
              <a:rPr lang="tr-TR" sz="4000" dirty="0" smtClean="0"/>
              <a:t> </a:t>
            </a:r>
            <a:r>
              <a:rPr lang="tr-TR" sz="4000" dirty="0" err="1" smtClean="0"/>
              <a:t>and</a:t>
            </a:r>
            <a:r>
              <a:rPr lang="tr-TR" sz="4000" dirty="0" smtClean="0"/>
              <a:t> </a:t>
            </a:r>
            <a:r>
              <a:rPr lang="tr-TR" sz="4000" dirty="0" err="1" smtClean="0"/>
              <a:t>the</a:t>
            </a:r>
            <a:r>
              <a:rPr lang="tr-TR" sz="4000" dirty="0" smtClean="0"/>
              <a:t> </a:t>
            </a:r>
            <a:r>
              <a:rPr lang="tr-TR" sz="4000" dirty="0" err="1" smtClean="0"/>
              <a:t>parliament</a:t>
            </a:r>
            <a:r>
              <a:rPr lang="tr-TR" sz="4000" dirty="0" smtClean="0"/>
              <a:t>.</a:t>
            </a:r>
          </a:p>
          <a:p>
            <a:pPr marL="0" indent="0">
              <a:buNone/>
            </a:pPr>
            <a:r>
              <a:rPr lang="tr-TR" sz="4000" dirty="0" smtClean="0"/>
              <a:t>1913-1918-Single </a:t>
            </a:r>
            <a:r>
              <a:rPr lang="tr-TR" sz="4000" dirty="0" err="1" smtClean="0"/>
              <a:t>Party</a:t>
            </a:r>
            <a:r>
              <a:rPr lang="tr-TR" sz="4000" dirty="0" smtClean="0"/>
              <a:t> </a:t>
            </a:r>
            <a:r>
              <a:rPr lang="tr-TR" sz="4000" dirty="0" err="1" smtClean="0"/>
              <a:t>Rule</a:t>
            </a:r>
            <a:r>
              <a:rPr lang="tr-TR" sz="4000" dirty="0" smtClean="0"/>
              <a:t> of CUP</a:t>
            </a:r>
            <a:endParaRPr lang="tr-TR" sz="3800" dirty="0" smtClean="0"/>
          </a:p>
          <a:p>
            <a:pPr lvl="1"/>
            <a:r>
              <a:rPr lang="tr-TR" sz="3800" dirty="0" err="1" smtClean="0"/>
              <a:t>Triumvirate</a:t>
            </a:r>
            <a:r>
              <a:rPr lang="tr-TR" sz="3800" dirty="0" smtClean="0"/>
              <a:t> </a:t>
            </a:r>
            <a:endParaRPr lang="tr-TR" sz="3800" dirty="0"/>
          </a:p>
          <a:p>
            <a:pPr lvl="2"/>
            <a:r>
              <a:rPr lang="tr-TR" sz="3800" dirty="0" smtClean="0"/>
              <a:t>Cemal </a:t>
            </a:r>
            <a:r>
              <a:rPr lang="tr-TR" sz="3800" dirty="0" err="1" smtClean="0"/>
              <a:t>Pasha</a:t>
            </a:r>
            <a:r>
              <a:rPr lang="tr-TR" sz="3800" dirty="0" smtClean="0"/>
              <a:t> </a:t>
            </a:r>
            <a:r>
              <a:rPr lang="tr-TR" sz="3800" dirty="0"/>
              <a:t>(1872-1922)</a:t>
            </a:r>
          </a:p>
          <a:p>
            <a:pPr lvl="2"/>
            <a:r>
              <a:rPr lang="tr-TR" sz="3800" dirty="0"/>
              <a:t>Enver </a:t>
            </a:r>
            <a:r>
              <a:rPr lang="tr-TR" sz="3800" dirty="0" err="1"/>
              <a:t>Pasha</a:t>
            </a:r>
            <a:r>
              <a:rPr lang="tr-TR" sz="3800" dirty="0"/>
              <a:t> (1881-1922)</a:t>
            </a:r>
          </a:p>
          <a:p>
            <a:pPr lvl="2"/>
            <a:r>
              <a:rPr lang="tr-TR" sz="3800" dirty="0"/>
              <a:t>Talat </a:t>
            </a:r>
            <a:r>
              <a:rPr lang="tr-TR" sz="3800" dirty="0" err="1"/>
              <a:t>Pasha</a:t>
            </a:r>
            <a:r>
              <a:rPr lang="tr-TR" sz="3800" dirty="0"/>
              <a:t> (1874-1921)</a:t>
            </a:r>
          </a:p>
          <a:p>
            <a:pPr>
              <a:buNone/>
            </a:pPr>
            <a:endParaRPr lang="tr-TR" dirty="0" smtClean="0"/>
          </a:p>
          <a:p>
            <a:pPr>
              <a:buNone/>
            </a:pPr>
            <a:endParaRPr lang="tr-TR" dirty="0" smtClean="0"/>
          </a:p>
          <a:p>
            <a:pPr>
              <a:buNone/>
            </a:pPr>
            <a:r>
              <a:rPr lang="tr-TR" dirty="0" smtClean="0"/>
              <a:t>	</a:t>
            </a:r>
          </a:p>
          <a:p>
            <a:pPr lvl="1"/>
            <a:endParaRPr lang="tr-TR" dirty="0"/>
          </a:p>
        </p:txBody>
      </p:sp>
      <p:pic>
        <p:nvPicPr>
          <p:cNvPr id="4" name="3 Resim" descr="enver talat cemal.jpg"/>
          <p:cNvPicPr>
            <a:picLocks noChangeAspect="1"/>
          </p:cNvPicPr>
          <p:nvPr/>
        </p:nvPicPr>
        <p:blipFill>
          <a:blip r:embed="rId2" cstate="print"/>
          <a:stretch>
            <a:fillRect/>
          </a:stretch>
        </p:blipFill>
        <p:spPr>
          <a:xfrm>
            <a:off x="5377698" y="4611925"/>
            <a:ext cx="2057400" cy="1800225"/>
          </a:xfrm>
          <a:prstGeom prst="rect">
            <a:avLst/>
          </a:prstGeom>
        </p:spPr>
      </p:pic>
    </p:spTree>
    <p:extLst>
      <p:ext uri="{BB962C8B-B14F-4D97-AF65-F5344CB8AC3E}">
        <p14:creationId xmlns:p14="http://schemas.microsoft.com/office/powerpoint/2010/main" val="323079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lvl="1" algn="l" defTabSz="457200" rtl="0">
              <a:spcBef>
                <a:spcPct val="0"/>
              </a:spcBef>
            </a:pPr>
            <a:r>
              <a:rPr lang="tr-TR" sz="2800" b="1" dirty="0">
                <a:solidFill>
                  <a:schemeClr val="accent1"/>
                </a:solidFill>
              </a:rPr>
              <a:t>Mahmut II-(1808-1838)</a:t>
            </a:r>
            <a:r>
              <a:rPr lang="tr-TR" sz="2800" b="1" dirty="0"/>
              <a:t/>
            </a:r>
            <a:br>
              <a:rPr lang="tr-TR" sz="2800" b="1" dirty="0"/>
            </a:br>
            <a:endParaRPr lang="tr-TR" dirty="0"/>
          </a:p>
        </p:txBody>
      </p:sp>
      <p:sp>
        <p:nvSpPr>
          <p:cNvPr id="3" name="2 İçerik Yer Tutucusu"/>
          <p:cNvSpPr>
            <a:spLocks noGrp="1"/>
          </p:cNvSpPr>
          <p:nvPr>
            <p:ph idx="1"/>
          </p:nvPr>
        </p:nvSpPr>
        <p:spPr>
          <a:xfrm>
            <a:off x="677334" y="1378038"/>
            <a:ext cx="8596668" cy="4787265"/>
          </a:xfrm>
        </p:spPr>
        <p:txBody>
          <a:bodyPr>
            <a:normAutofit/>
          </a:bodyPr>
          <a:lstStyle/>
          <a:p>
            <a:pPr lvl="1">
              <a:buNone/>
            </a:pPr>
            <a:endParaRPr lang="tr-TR" sz="2600" dirty="0"/>
          </a:p>
          <a:p>
            <a:pPr lvl="1"/>
            <a:r>
              <a:rPr lang="tr-TR" sz="2600" dirty="0" err="1" smtClean="0"/>
              <a:t>Sened</a:t>
            </a:r>
            <a:r>
              <a:rPr lang="tr-TR" sz="2600" dirty="0" smtClean="0"/>
              <a:t>-i İttifak (</a:t>
            </a:r>
            <a:r>
              <a:rPr lang="tr-TR" sz="2600" dirty="0" err="1" smtClean="0"/>
              <a:t>Deed</a:t>
            </a:r>
            <a:r>
              <a:rPr lang="tr-TR" sz="2600" dirty="0" smtClean="0"/>
              <a:t> of </a:t>
            </a:r>
            <a:r>
              <a:rPr lang="tr-TR" sz="2600" dirty="0" err="1" smtClean="0"/>
              <a:t>Agreement</a:t>
            </a:r>
            <a:r>
              <a:rPr lang="tr-TR" sz="2600" dirty="0" smtClean="0"/>
              <a:t>) 1807 </a:t>
            </a:r>
            <a:r>
              <a:rPr lang="tr-TR" sz="2600" dirty="0" err="1" smtClean="0"/>
              <a:t>for</a:t>
            </a:r>
            <a:r>
              <a:rPr lang="tr-TR" sz="2600" dirty="0" smtClean="0"/>
              <a:t> </a:t>
            </a:r>
            <a:r>
              <a:rPr lang="tr-TR" sz="2600" dirty="0" err="1" smtClean="0"/>
              <a:t>the</a:t>
            </a:r>
            <a:r>
              <a:rPr lang="tr-TR" sz="2600" dirty="0" smtClean="0"/>
              <a:t> </a:t>
            </a:r>
            <a:r>
              <a:rPr lang="tr-TR" sz="2600" dirty="0" err="1" smtClean="0"/>
              <a:t>control</a:t>
            </a:r>
            <a:r>
              <a:rPr lang="tr-TR" sz="2600" dirty="0" smtClean="0"/>
              <a:t> </a:t>
            </a:r>
            <a:r>
              <a:rPr lang="tr-TR" sz="2600" dirty="0"/>
              <a:t>of </a:t>
            </a:r>
            <a:r>
              <a:rPr lang="tr-TR" sz="2600" dirty="0" err="1"/>
              <a:t>local</a:t>
            </a:r>
            <a:r>
              <a:rPr lang="tr-TR" sz="2600" dirty="0"/>
              <a:t> </a:t>
            </a:r>
            <a:r>
              <a:rPr lang="tr-TR" sz="2600" dirty="0" err="1" smtClean="0"/>
              <a:t>notables</a:t>
            </a:r>
            <a:r>
              <a:rPr lang="tr-TR" sz="2600" dirty="0" smtClean="0"/>
              <a:t>.</a:t>
            </a:r>
            <a:endParaRPr lang="tr-TR" sz="2600" dirty="0"/>
          </a:p>
          <a:p>
            <a:pPr lvl="1"/>
            <a:r>
              <a:rPr lang="tr-TR" sz="2600" dirty="0" err="1"/>
              <a:t>Auspicious</a:t>
            </a:r>
            <a:r>
              <a:rPr lang="tr-TR" sz="2600" dirty="0"/>
              <a:t> </a:t>
            </a:r>
            <a:r>
              <a:rPr lang="tr-TR" sz="2600" dirty="0" err="1"/>
              <a:t>Event</a:t>
            </a:r>
            <a:r>
              <a:rPr lang="tr-TR" sz="2600" dirty="0"/>
              <a:t>-(Vaka-i Hayriye)-</a:t>
            </a:r>
            <a:r>
              <a:rPr lang="tr-TR" sz="2600" dirty="0" smtClean="0"/>
              <a:t>1826 </a:t>
            </a:r>
            <a:r>
              <a:rPr lang="tr-TR" sz="2600" dirty="0" err="1" smtClean="0"/>
              <a:t>and</a:t>
            </a:r>
            <a:r>
              <a:rPr lang="tr-TR" sz="2600" dirty="0" smtClean="0"/>
              <a:t> </a:t>
            </a:r>
            <a:r>
              <a:rPr lang="tr-TR" sz="2600" dirty="0" err="1" smtClean="0"/>
              <a:t>formation</a:t>
            </a:r>
            <a:r>
              <a:rPr lang="tr-TR" sz="2600" dirty="0" smtClean="0"/>
              <a:t> of </a:t>
            </a:r>
            <a:r>
              <a:rPr lang="tr-TR" sz="2600" dirty="0" err="1" smtClean="0"/>
              <a:t>the</a:t>
            </a:r>
            <a:r>
              <a:rPr lang="tr-TR" sz="2600" dirty="0" smtClean="0"/>
              <a:t> New </a:t>
            </a:r>
            <a:r>
              <a:rPr lang="tr-TR" sz="2600" dirty="0" err="1" smtClean="0"/>
              <a:t>Army</a:t>
            </a:r>
            <a:r>
              <a:rPr lang="tr-TR" sz="2600" dirty="0" smtClean="0"/>
              <a:t> «</a:t>
            </a:r>
            <a:r>
              <a:rPr lang="tr-TR" sz="2600" dirty="0" err="1" smtClean="0"/>
              <a:t>Victorious</a:t>
            </a:r>
            <a:r>
              <a:rPr lang="tr-TR" sz="2600" dirty="0" smtClean="0"/>
              <a:t> </a:t>
            </a:r>
            <a:r>
              <a:rPr lang="tr-TR" sz="2600" dirty="0" err="1"/>
              <a:t>Army</a:t>
            </a:r>
            <a:r>
              <a:rPr lang="tr-TR" sz="2600" dirty="0"/>
              <a:t> of </a:t>
            </a:r>
            <a:r>
              <a:rPr lang="tr-TR" sz="2600" dirty="0" err="1" smtClean="0"/>
              <a:t>Muhammad</a:t>
            </a:r>
            <a:r>
              <a:rPr lang="tr-TR" sz="2600" dirty="0" smtClean="0"/>
              <a:t>».</a:t>
            </a:r>
            <a:endParaRPr lang="tr-TR" sz="2600" dirty="0"/>
          </a:p>
          <a:p>
            <a:endParaRPr lang="tr-TR" dirty="0"/>
          </a:p>
        </p:txBody>
      </p:sp>
      <p:pic>
        <p:nvPicPr>
          <p:cNvPr id="4" name="3 Resim" descr="mahmut2 eski.jpeg"/>
          <p:cNvPicPr>
            <a:picLocks noChangeAspect="1"/>
          </p:cNvPicPr>
          <p:nvPr/>
        </p:nvPicPr>
        <p:blipFill>
          <a:blip r:embed="rId2" cstate="print"/>
          <a:stretch>
            <a:fillRect/>
          </a:stretch>
        </p:blipFill>
        <p:spPr>
          <a:xfrm>
            <a:off x="3691555" y="3822250"/>
            <a:ext cx="2451668" cy="2597868"/>
          </a:xfrm>
          <a:prstGeom prst="rect">
            <a:avLst/>
          </a:prstGeom>
        </p:spPr>
      </p:pic>
      <p:pic>
        <p:nvPicPr>
          <p:cNvPr id="5" name="4 Resim" descr="2mahmut-yeni.jpg"/>
          <p:cNvPicPr>
            <a:picLocks noChangeAspect="1"/>
          </p:cNvPicPr>
          <p:nvPr/>
        </p:nvPicPr>
        <p:blipFill>
          <a:blip r:embed="rId3" cstate="print"/>
          <a:stretch>
            <a:fillRect/>
          </a:stretch>
        </p:blipFill>
        <p:spPr>
          <a:xfrm>
            <a:off x="6780963" y="3822250"/>
            <a:ext cx="1747960" cy="2683174"/>
          </a:xfrm>
          <a:prstGeom prst="rect">
            <a:avLst/>
          </a:prstGeom>
        </p:spPr>
      </p:pic>
    </p:spTree>
    <p:extLst>
      <p:ext uri="{BB962C8B-B14F-4D97-AF65-F5344CB8AC3E}">
        <p14:creationId xmlns:p14="http://schemas.microsoft.com/office/powerpoint/2010/main" val="23729551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normAutofit/>
          </a:bodyPr>
          <a:lstStyle/>
          <a:p>
            <a:r>
              <a:rPr lang="tr-TR" dirty="0" smtClean="0"/>
              <a:t>1914-1918 </a:t>
            </a:r>
            <a:r>
              <a:rPr lang="tr-TR" dirty="0" err="1" smtClean="0"/>
              <a:t>Ottoman</a:t>
            </a:r>
            <a:r>
              <a:rPr lang="tr-TR" dirty="0" smtClean="0"/>
              <a:t> </a:t>
            </a:r>
            <a:r>
              <a:rPr lang="tr-TR" dirty="0" err="1" smtClean="0"/>
              <a:t>EmpIre</a:t>
            </a:r>
            <a:r>
              <a:rPr lang="tr-TR" dirty="0" smtClean="0"/>
              <a:t> </a:t>
            </a:r>
            <a:r>
              <a:rPr lang="tr-TR" dirty="0" err="1" smtClean="0"/>
              <a:t>and</a:t>
            </a:r>
            <a:r>
              <a:rPr lang="tr-TR" dirty="0" smtClean="0"/>
              <a:t> </a:t>
            </a:r>
            <a:r>
              <a:rPr lang="tr-TR" dirty="0" err="1" smtClean="0"/>
              <a:t>FIrst</a:t>
            </a:r>
            <a:r>
              <a:rPr lang="tr-TR" dirty="0" smtClean="0"/>
              <a:t> World </a:t>
            </a:r>
            <a:r>
              <a:rPr lang="tr-TR" dirty="0" err="1" smtClean="0"/>
              <a:t>War</a:t>
            </a:r>
            <a:r>
              <a:rPr lang="tr-TR" dirty="0" smtClean="0"/>
              <a:t>.</a:t>
            </a:r>
            <a:endParaRPr lang="tr-TR" dirty="0"/>
          </a:p>
        </p:txBody>
      </p:sp>
      <p:sp>
        <p:nvSpPr>
          <p:cNvPr id="2" name="1 İçerik Yer Tutucusu"/>
          <p:cNvSpPr>
            <a:spLocks noGrp="1"/>
          </p:cNvSpPr>
          <p:nvPr>
            <p:ph idx="1"/>
          </p:nvPr>
        </p:nvSpPr>
        <p:spPr/>
        <p:txBody>
          <a:bodyPr/>
          <a:lstStyle/>
          <a:p>
            <a:r>
              <a:rPr lang="tr-TR" dirty="0" err="1" smtClean="0"/>
              <a:t>Closer</a:t>
            </a:r>
            <a:r>
              <a:rPr lang="tr-TR" dirty="0" smtClean="0"/>
              <a:t> </a:t>
            </a:r>
            <a:r>
              <a:rPr lang="tr-TR" dirty="0" err="1" smtClean="0"/>
              <a:t>relationship</a:t>
            </a:r>
            <a:r>
              <a:rPr lang="tr-TR" dirty="0" smtClean="0"/>
              <a:t> </a:t>
            </a:r>
            <a:r>
              <a:rPr lang="tr-TR" dirty="0" err="1" smtClean="0"/>
              <a:t>with</a:t>
            </a:r>
            <a:r>
              <a:rPr lang="tr-TR" dirty="0" smtClean="0"/>
              <a:t> </a:t>
            </a:r>
            <a:r>
              <a:rPr lang="tr-TR" dirty="0" err="1" smtClean="0"/>
              <a:t>Germany</a:t>
            </a:r>
            <a:r>
              <a:rPr lang="tr-TR" dirty="0" smtClean="0"/>
              <a:t>.</a:t>
            </a:r>
          </a:p>
          <a:p>
            <a:r>
              <a:rPr lang="tr-TR" dirty="0" err="1" smtClean="0"/>
              <a:t>Why</a:t>
            </a:r>
            <a:r>
              <a:rPr lang="tr-TR" dirty="0" smtClean="0"/>
              <a:t> </a:t>
            </a:r>
            <a:r>
              <a:rPr lang="tr-TR" dirty="0" err="1" smtClean="0"/>
              <a:t>did</a:t>
            </a:r>
            <a:r>
              <a:rPr lang="tr-TR" dirty="0" smtClean="0"/>
              <a:t> </a:t>
            </a:r>
            <a:r>
              <a:rPr lang="tr-TR" dirty="0" err="1" smtClean="0"/>
              <a:t>Ottoman</a:t>
            </a:r>
            <a:r>
              <a:rPr lang="tr-TR" dirty="0" smtClean="0"/>
              <a:t> </a:t>
            </a:r>
            <a:r>
              <a:rPr lang="tr-TR" dirty="0" err="1" smtClean="0"/>
              <a:t>Empire</a:t>
            </a:r>
            <a:r>
              <a:rPr lang="tr-TR" dirty="0" smtClean="0"/>
              <a:t> </a:t>
            </a:r>
            <a:r>
              <a:rPr lang="tr-TR" dirty="0" err="1" smtClean="0"/>
              <a:t>side</a:t>
            </a:r>
            <a:r>
              <a:rPr lang="tr-TR" dirty="0" smtClean="0"/>
              <a:t> </a:t>
            </a:r>
            <a:r>
              <a:rPr lang="tr-TR" dirty="0" err="1" smtClean="0"/>
              <a:t>with</a:t>
            </a:r>
            <a:r>
              <a:rPr lang="tr-TR" dirty="0" smtClean="0"/>
              <a:t> </a:t>
            </a:r>
            <a:r>
              <a:rPr lang="tr-TR" dirty="0" err="1" smtClean="0"/>
              <a:t>Germany</a:t>
            </a:r>
            <a:r>
              <a:rPr lang="tr-TR" dirty="0" smtClean="0"/>
              <a:t>?</a:t>
            </a:r>
          </a:p>
          <a:p>
            <a:pPr lvl="1"/>
            <a:r>
              <a:rPr lang="tr-TR" dirty="0" smtClean="0"/>
              <a:t>Not </a:t>
            </a:r>
            <a:r>
              <a:rPr lang="tr-TR" dirty="0" err="1" smtClean="0"/>
              <a:t>to</a:t>
            </a:r>
            <a:r>
              <a:rPr lang="tr-TR" dirty="0" smtClean="0"/>
              <a:t> be </a:t>
            </a:r>
            <a:r>
              <a:rPr lang="tr-TR" dirty="0" err="1" smtClean="0"/>
              <a:t>isolated</a:t>
            </a:r>
            <a:endParaRPr lang="tr-TR" dirty="0"/>
          </a:p>
          <a:p>
            <a:pPr lvl="1"/>
            <a:r>
              <a:rPr lang="tr-TR" dirty="0" err="1" smtClean="0"/>
              <a:t>To</a:t>
            </a:r>
            <a:r>
              <a:rPr lang="tr-TR" dirty="0" smtClean="0"/>
              <a:t> </a:t>
            </a:r>
            <a:r>
              <a:rPr lang="tr-TR" dirty="0" err="1" smtClean="0"/>
              <a:t>keep</a:t>
            </a:r>
            <a:r>
              <a:rPr lang="tr-TR" dirty="0" smtClean="0"/>
              <a:t> </a:t>
            </a:r>
            <a:r>
              <a:rPr lang="tr-TR" dirty="0" err="1" smtClean="0"/>
              <a:t>the</a:t>
            </a:r>
            <a:r>
              <a:rPr lang="tr-TR" dirty="0" smtClean="0"/>
              <a:t> </a:t>
            </a:r>
            <a:r>
              <a:rPr lang="tr-TR" dirty="0" err="1" smtClean="0"/>
              <a:t>territorial</a:t>
            </a:r>
            <a:r>
              <a:rPr lang="tr-TR" dirty="0" smtClean="0"/>
              <a:t> </a:t>
            </a:r>
            <a:r>
              <a:rPr lang="tr-TR" dirty="0" err="1" smtClean="0"/>
              <a:t>integrity</a:t>
            </a:r>
            <a:r>
              <a:rPr lang="tr-TR" dirty="0" smtClean="0"/>
              <a:t> of </a:t>
            </a:r>
            <a:r>
              <a:rPr lang="tr-TR" dirty="0" err="1" smtClean="0"/>
              <a:t>the</a:t>
            </a:r>
            <a:r>
              <a:rPr lang="tr-TR" dirty="0" smtClean="0"/>
              <a:t> </a:t>
            </a:r>
            <a:r>
              <a:rPr lang="tr-TR" dirty="0" err="1" smtClean="0"/>
              <a:t>Ottoman</a:t>
            </a:r>
            <a:r>
              <a:rPr lang="tr-TR" dirty="0" smtClean="0"/>
              <a:t> </a:t>
            </a:r>
            <a:r>
              <a:rPr lang="tr-TR" dirty="0" err="1" smtClean="0"/>
              <a:t>Empire</a:t>
            </a:r>
            <a:endParaRPr lang="tr-TR" dirty="0" smtClean="0"/>
          </a:p>
          <a:p>
            <a:pPr lvl="1"/>
            <a:r>
              <a:rPr lang="tr-TR" dirty="0" err="1" smtClean="0"/>
              <a:t>Miscalculation</a:t>
            </a:r>
            <a:r>
              <a:rPr lang="tr-TR" dirty="0" smtClean="0"/>
              <a:t>-</a:t>
            </a:r>
            <a:r>
              <a:rPr lang="tr-TR" dirty="0" err="1" smtClean="0"/>
              <a:t>Ottoman</a:t>
            </a:r>
            <a:r>
              <a:rPr lang="tr-TR" dirty="0" smtClean="0"/>
              <a:t> </a:t>
            </a:r>
            <a:r>
              <a:rPr lang="tr-TR" dirty="0" err="1" smtClean="0"/>
              <a:t>Empire</a:t>
            </a:r>
            <a:r>
              <a:rPr lang="tr-TR" dirty="0" smtClean="0"/>
              <a:t> </a:t>
            </a:r>
            <a:r>
              <a:rPr lang="tr-TR" dirty="0" err="1" smtClean="0"/>
              <a:t>expected</a:t>
            </a:r>
            <a:r>
              <a:rPr lang="tr-TR" dirty="0" smtClean="0"/>
              <a:t> </a:t>
            </a:r>
            <a:r>
              <a:rPr lang="tr-TR" dirty="0" err="1" smtClean="0"/>
              <a:t>that</a:t>
            </a:r>
            <a:r>
              <a:rPr lang="tr-TR" dirty="0" smtClean="0"/>
              <a:t> </a:t>
            </a:r>
            <a:r>
              <a:rPr lang="tr-TR" dirty="0" err="1" smtClean="0"/>
              <a:t>the</a:t>
            </a:r>
            <a:r>
              <a:rPr lang="tr-TR" dirty="0" smtClean="0"/>
              <a:t> </a:t>
            </a:r>
            <a:r>
              <a:rPr lang="tr-TR" dirty="0" err="1" smtClean="0"/>
              <a:t>war</a:t>
            </a:r>
            <a:r>
              <a:rPr lang="tr-TR" dirty="0" smtClean="0"/>
              <a:t> </a:t>
            </a:r>
            <a:r>
              <a:rPr lang="tr-TR" dirty="0" err="1" smtClean="0"/>
              <a:t>would</a:t>
            </a:r>
            <a:r>
              <a:rPr lang="tr-TR" dirty="0" smtClean="0"/>
              <a:t> be </a:t>
            </a:r>
            <a:r>
              <a:rPr lang="tr-TR" dirty="0" err="1" smtClean="0"/>
              <a:t>only</a:t>
            </a:r>
            <a:r>
              <a:rPr lang="tr-TR" dirty="0" smtClean="0"/>
              <a:t> </a:t>
            </a:r>
            <a:r>
              <a:rPr lang="tr-TR" dirty="0" err="1" smtClean="0"/>
              <a:t>with</a:t>
            </a:r>
            <a:r>
              <a:rPr lang="tr-TR" dirty="0" smtClean="0"/>
              <a:t> </a:t>
            </a:r>
            <a:r>
              <a:rPr lang="tr-TR" dirty="0" err="1" smtClean="0"/>
              <a:t>Russia</a:t>
            </a:r>
            <a:r>
              <a:rPr lang="tr-TR" dirty="0" smtClean="0"/>
              <a:t>.</a:t>
            </a:r>
          </a:p>
          <a:p>
            <a:r>
              <a:rPr lang="tr-TR" dirty="0" err="1" smtClean="0"/>
              <a:t>Why</a:t>
            </a:r>
            <a:r>
              <a:rPr lang="tr-TR" dirty="0" smtClean="0"/>
              <a:t> </a:t>
            </a:r>
            <a:r>
              <a:rPr lang="tr-TR" dirty="0" err="1" smtClean="0"/>
              <a:t>did</a:t>
            </a:r>
            <a:r>
              <a:rPr lang="tr-TR" dirty="0" smtClean="0"/>
              <a:t> </a:t>
            </a:r>
            <a:r>
              <a:rPr lang="tr-TR" dirty="0" err="1" smtClean="0"/>
              <a:t>Germany</a:t>
            </a:r>
            <a:r>
              <a:rPr lang="tr-TR" dirty="0" smtClean="0"/>
              <a:t> </a:t>
            </a:r>
            <a:r>
              <a:rPr lang="tr-TR" dirty="0" err="1" smtClean="0"/>
              <a:t>ally</a:t>
            </a:r>
            <a:r>
              <a:rPr lang="tr-TR" dirty="0" smtClean="0"/>
              <a:t> </a:t>
            </a:r>
            <a:r>
              <a:rPr lang="tr-TR" dirty="0" err="1" smtClean="0"/>
              <a:t>with</a:t>
            </a:r>
            <a:r>
              <a:rPr lang="tr-TR" dirty="0" smtClean="0"/>
              <a:t> </a:t>
            </a:r>
            <a:r>
              <a:rPr lang="tr-TR" dirty="0" err="1" smtClean="0"/>
              <a:t>Ottoman</a:t>
            </a:r>
            <a:r>
              <a:rPr lang="tr-TR" dirty="0" smtClean="0"/>
              <a:t> </a:t>
            </a:r>
            <a:r>
              <a:rPr lang="tr-TR" dirty="0" err="1" smtClean="0"/>
              <a:t>Empire</a:t>
            </a:r>
            <a:r>
              <a:rPr lang="tr-TR" dirty="0" smtClean="0"/>
              <a:t>?</a:t>
            </a:r>
          </a:p>
          <a:p>
            <a:pPr lvl="1"/>
            <a:r>
              <a:rPr lang="tr-TR" dirty="0" err="1" smtClean="0"/>
              <a:t>Holy</a:t>
            </a:r>
            <a:r>
              <a:rPr lang="tr-TR" dirty="0" smtClean="0"/>
              <a:t> </a:t>
            </a:r>
            <a:r>
              <a:rPr lang="tr-TR" dirty="0" err="1" smtClean="0"/>
              <a:t>War-Jihad</a:t>
            </a:r>
            <a:endParaRPr lang="tr-TR" dirty="0" smtClean="0"/>
          </a:p>
          <a:p>
            <a:pPr lvl="1"/>
            <a:r>
              <a:rPr lang="tr-TR" dirty="0" err="1" smtClean="0"/>
              <a:t>Increasing</a:t>
            </a:r>
            <a:r>
              <a:rPr lang="tr-TR" dirty="0" smtClean="0"/>
              <a:t> </a:t>
            </a:r>
            <a:r>
              <a:rPr lang="tr-TR" dirty="0" err="1" smtClean="0"/>
              <a:t>the</a:t>
            </a:r>
            <a:r>
              <a:rPr lang="tr-TR" dirty="0" smtClean="0"/>
              <a:t> </a:t>
            </a:r>
            <a:r>
              <a:rPr lang="tr-TR" dirty="0" err="1" smtClean="0"/>
              <a:t>number</a:t>
            </a:r>
            <a:r>
              <a:rPr lang="tr-TR" dirty="0" smtClean="0"/>
              <a:t> of </a:t>
            </a:r>
            <a:r>
              <a:rPr lang="tr-TR" dirty="0" err="1" smtClean="0"/>
              <a:t>fronts</a:t>
            </a:r>
            <a:endParaRPr lang="tr-TR" dirty="0" smtClean="0"/>
          </a:p>
          <a:p>
            <a:pPr lvl="1"/>
            <a:r>
              <a:rPr lang="tr-TR" dirty="0" err="1" smtClean="0"/>
              <a:t>Being</a:t>
            </a:r>
            <a:r>
              <a:rPr lang="tr-TR" dirty="0" smtClean="0"/>
              <a:t> </a:t>
            </a:r>
            <a:r>
              <a:rPr lang="tr-TR" dirty="0" err="1" smtClean="0"/>
              <a:t>able</a:t>
            </a:r>
            <a:r>
              <a:rPr lang="tr-TR" dirty="0" smtClean="0"/>
              <a:t> </a:t>
            </a:r>
            <a:r>
              <a:rPr lang="tr-TR" dirty="0" err="1" smtClean="0"/>
              <a:t>to</a:t>
            </a:r>
            <a:r>
              <a:rPr lang="tr-TR" dirty="0" smtClean="0"/>
              <a:t> </a:t>
            </a:r>
            <a:r>
              <a:rPr lang="tr-TR" dirty="0" err="1" smtClean="0"/>
              <a:t>control</a:t>
            </a:r>
            <a:r>
              <a:rPr lang="tr-TR" dirty="0" smtClean="0"/>
              <a:t> </a:t>
            </a:r>
            <a:r>
              <a:rPr lang="tr-TR" dirty="0" err="1" smtClean="0"/>
              <a:t>the</a:t>
            </a:r>
            <a:r>
              <a:rPr lang="tr-TR" dirty="0" smtClean="0"/>
              <a:t> </a:t>
            </a:r>
            <a:r>
              <a:rPr lang="tr-TR" dirty="0" err="1" smtClean="0"/>
              <a:t>straits</a:t>
            </a:r>
            <a:r>
              <a:rPr lang="tr-TR" dirty="0" smtClean="0"/>
              <a:t> </a:t>
            </a:r>
            <a:r>
              <a:rPr lang="tr-TR" dirty="0" err="1" smtClean="0"/>
              <a:t>and</a:t>
            </a:r>
            <a:r>
              <a:rPr lang="tr-TR" dirty="0" smtClean="0"/>
              <a:t> </a:t>
            </a:r>
            <a:r>
              <a:rPr lang="tr-TR" dirty="0" err="1" smtClean="0"/>
              <a:t>roots</a:t>
            </a:r>
            <a:r>
              <a:rPr lang="tr-TR" dirty="0" smtClean="0"/>
              <a:t> </a:t>
            </a:r>
            <a:r>
              <a:rPr lang="tr-TR" dirty="0" err="1" smtClean="0"/>
              <a:t>to</a:t>
            </a:r>
            <a:r>
              <a:rPr lang="tr-TR" dirty="0" smtClean="0"/>
              <a:t> </a:t>
            </a:r>
            <a:r>
              <a:rPr lang="tr-TR" dirty="0" err="1" smtClean="0"/>
              <a:t>colonies</a:t>
            </a:r>
            <a:r>
              <a:rPr lang="tr-TR" dirty="0" smtClean="0"/>
              <a:t> of </a:t>
            </a:r>
            <a:r>
              <a:rPr lang="tr-TR" dirty="0" err="1" smtClean="0"/>
              <a:t>other</a:t>
            </a:r>
            <a:r>
              <a:rPr lang="tr-TR" dirty="0" smtClean="0"/>
              <a:t> Great Powers</a:t>
            </a:r>
          </a:p>
          <a:p>
            <a:pPr>
              <a:buNone/>
            </a:pPr>
            <a:endParaRPr lang="tr-TR" dirty="0" smtClean="0"/>
          </a:p>
        </p:txBody>
      </p:sp>
    </p:spTree>
    <p:extLst>
      <p:ext uri="{BB962C8B-B14F-4D97-AF65-F5344CB8AC3E}">
        <p14:creationId xmlns:p14="http://schemas.microsoft.com/office/powerpoint/2010/main" val="31027248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p:txBody>
          <a:bodyPr>
            <a:normAutofit/>
          </a:bodyPr>
          <a:lstStyle/>
          <a:p>
            <a:r>
              <a:rPr lang="tr-TR" dirty="0" smtClean="0"/>
              <a:t>1914-1918 </a:t>
            </a:r>
            <a:r>
              <a:rPr lang="tr-TR" dirty="0" err="1" smtClean="0"/>
              <a:t>Ottoman</a:t>
            </a:r>
            <a:r>
              <a:rPr lang="tr-TR" dirty="0" smtClean="0"/>
              <a:t> </a:t>
            </a:r>
            <a:r>
              <a:rPr lang="tr-TR" dirty="0" err="1" smtClean="0"/>
              <a:t>EmpIre</a:t>
            </a:r>
            <a:r>
              <a:rPr lang="tr-TR" dirty="0" smtClean="0"/>
              <a:t> </a:t>
            </a:r>
            <a:r>
              <a:rPr lang="tr-TR" dirty="0" err="1" smtClean="0"/>
              <a:t>and</a:t>
            </a:r>
            <a:r>
              <a:rPr lang="tr-TR" dirty="0" smtClean="0"/>
              <a:t> </a:t>
            </a:r>
            <a:r>
              <a:rPr lang="tr-TR" dirty="0" err="1" smtClean="0"/>
              <a:t>FIrst</a:t>
            </a:r>
            <a:r>
              <a:rPr lang="tr-TR" dirty="0" smtClean="0"/>
              <a:t> World </a:t>
            </a:r>
            <a:r>
              <a:rPr lang="tr-TR" dirty="0" err="1" smtClean="0"/>
              <a:t>War</a:t>
            </a:r>
            <a:r>
              <a:rPr lang="tr-TR" dirty="0" smtClean="0"/>
              <a:t>.</a:t>
            </a:r>
            <a:endParaRPr lang="tr-TR" dirty="0"/>
          </a:p>
        </p:txBody>
      </p:sp>
      <p:sp>
        <p:nvSpPr>
          <p:cNvPr id="2" name="1 İçerik Yer Tutucusu"/>
          <p:cNvSpPr>
            <a:spLocks noGrp="1"/>
          </p:cNvSpPr>
          <p:nvPr>
            <p:ph idx="1"/>
          </p:nvPr>
        </p:nvSpPr>
        <p:spPr/>
        <p:txBody>
          <a:bodyPr/>
          <a:lstStyle/>
          <a:p>
            <a:r>
              <a:rPr lang="tr-TR" dirty="0" err="1" smtClean="0"/>
              <a:t>Goeben</a:t>
            </a:r>
            <a:r>
              <a:rPr lang="tr-TR" dirty="0" smtClean="0"/>
              <a:t> </a:t>
            </a:r>
            <a:r>
              <a:rPr lang="tr-TR" dirty="0" err="1" smtClean="0"/>
              <a:t>and</a:t>
            </a:r>
            <a:r>
              <a:rPr lang="tr-TR" dirty="0" smtClean="0"/>
              <a:t> </a:t>
            </a:r>
            <a:r>
              <a:rPr lang="tr-TR" dirty="0" err="1" smtClean="0"/>
              <a:t>Breslau</a:t>
            </a:r>
            <a:endParaRPr lang="tr-TR" dirty="0" smtClean="0"/>
          </a:p>
          <a:p>
            <a:r>
              <a:rPr lang="tr-TR" dirty="0" err="1" smtClean="0"/>
              <a:t>Caucasus</a:t>
            </a:r>
            <a:r>
              <a:rPr lang="tr-TR" dirty="0" smtClean="0"/>
              <a:t> Front</a:t>
            </a:r>
          </a:p>
          <a:p>
            <a:r>
              <a:rPr lang="tr-TR" dirty="0" err="1" smtClean="0"/>
              <a:t>Gallipoli</a:t>
            </a:r>
            <a:r>
              <a:rPr lang="tr-TR" dirty="0" smtClean="0"/>
              <a:t> Front</a:t>
            </a:r>
          </a:p>
          <a:p>
            <a:r>
              <a:rPr lang="tr-TR" dirty="0" err="1" smtClean="0"/>
              <a:t>Arabian</a:t>
            </a:r>
            <a:r>
              <a:rPr lang="tr-TR" dirty="0" smtClean="0"/>
              <a:t> Front</a:t>
            </a:r>
            <a:endParaRPr lang="tr-TR" dirty="0"/>
          </a:p>
        </p:txBody>
      </p:sp>
      <p:pic>
        <p:nvPicPr>
          <p:cNvPr id="4" name="3 Resim" descr="Goeben and Breslau.jpg"/>
          <p:cNvPicPr>
            <a:picLocks noChangeAspect="1"/>
          </p:cNvPicPr>
          <p:nvPr/>
        </p:nvPicPr>
        <p:blipFill>
          <a:blip r:embed="rId2" cstate="print"/>
          <a:stretch>
            <a:fillRect/>
          </a:stretch>
        </p:blipFill>
        <p:spPr>
          <a:xfrm>
            <a:off x="4824626" y="2027444"/>
            <a:ext cx="2880538" cy="3233812"/>
          </a:xfrm>
          <a:prstGeom prst="rect">
            <a:avLst/>
          </a:prstGeom>
        </p:spPr>
      </p:pic>
    </p:spTree>
    <p:extLst>
      <p:ext uri="{BB962C8B-B14F-4D97-AF65-F5344CB8AC3E}">
        <p14:creationId xmlns:p14="http://schemas.microsoft.com/office/powerpoint/2010/main" val="1464308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End</a:t>
            </a:r>
            <a:r>
              <a:rPr lang="tr-TR" dirty="0" smtClean="0"/>
              <a:t> of World </a:t>
            </a:r>
            <a:r>
              <a:rPr lang="tr-TR" dirty="0" err="1" smtClean="0"/>
              <a:t>War</a:t>
            </a:r>
            <a:r>
              <a:rPr lang="tr-TR" dirty="0" smtClean="0"/>
              <a:t> I</a:t>
            </a:r>
            <a:endParaRPr lang="tr-TR" dirty="0"/>
          </a:p>
        </p:txBody>
      </p:sp>
      <p:sp>
        <p:nvSpPr>
          <p:cNvPr id="3" name="Content Placeholder 2"/>
          <p:cNvSpPr>
            <a:spLocks noGrp="1"/>
          </p:cNvSpPr>
          <p:nvPr>
            <p:ph idx="1"/>
          </p:nvPr>
        </p:nvSpPr>
        <p:spPr/>
        <p:txBody>
          <a:bodyPr/>
          <a:lstStyle/>
          <a:p>
            <a:r>
              <a:rPr lang="tr-TR" dirty="0" smtClean="0"/>
              <a:t>Mehmet VI (Vahdettin) </a:t>
            </a:r>
            <a:r>
              <a:rPr lang="tr-TR" dirty="0" err="1" smtClean="0"/>
              <a:t>throned</a:t>
            </a:r>
            <a:r>
              <a:rPr lang="tr-TR" dirty="0" smtClean="0"/>
              <a:t> as </a:t>
            </a:r>
            <a:r>
              <a:rPr lang="tr-TR" dirty="0" err="1" smtClean="0"/>
              <a:t>the</a:t>
            </a:r>
            <a:r>
              <a:rPr lang="tr-TR" dirty="0" smtClean="0"/>
              <a:t> </a:t>
            </a:r>
            <a:r>
              <a:rPr lang="tr-TR" dirty="0" err="1" smtClean="0"/>
              <a:t>Ottoman</a:t>
            </a:r>
            <a:r>
              <a:rPr lang="tr-TR" dirty="0" smtClean="0"/>
              <a:t> Sultan in 1918</a:t>
            </a:r>
          </a:p>
          <a:p>
            <a:r>
              <a:rPr lang="tr-TR" dirty="0" err="1" smtClean="0"/>
              <a:t>Mudros</a:t>
            </a:r>
            <a:r>
              <a:rPr lang="tr-TR" dirty="0" smtClean="0"/>
              <a:t> </a:t>
            </a:r>
            <a:r>
              <a:rPr lang="tr-TR" dirty="0" err="1" smtClean="0"/>
              <a:t>Armistice</a:t>
            </a:r>
            <a:r>
              <a:rPr lang="tr-TR" dirty="0" smtClean="0"/>
              <a:t>- 31st of </a:t>
            </a:r>
            <a:r>
              <a:rPr lang="tr-TR" dirty="0" err="1" smtClean="0"/>
              <a:t>October</a:t>
            </a:r>
            <a:r>
              <a:rPr lang="tr-TR" dirty="0" smtClean="0"/>
              <a:t> 1918</a:t>
            </a:r>
          </a:p>
          <a:p>
            <a:r>
              <a:rPr lang="tr-TR" dirty="0" smtClean="0"/>
              <a:t>CUP </a:t>
            </a:r>
            <a:r>
              <a:rPr lang="tr-TR" dirty="0" err="1" smtClean="0"/>
              <a:t>leaders</a:t>
            </a:r>
            <a:r>
              <a:rPr lang="tr-TR" dirty="0" smtClean="0"/>
              <a:t> </a:t>
            </a:r>
            <a:r>
              <a:rPr lang="tr-TR" dirty="0" err="1" smtClean="0"/>
              <a:t>left</a:t>
            </a:r>
            <a:r>
              <a:rPr lang="tr-TR" dirty="0" smtClean="0"/>
              <a:t> </a:t>
            </a:r>
            <a:r>
              <a:rPr lang="tr-TR" dirty="0" err="1" smtClean="0"/>
              <a:t>the</a:t>
            </a:r>
            <a:r>
              <a:rPr lang="tr-TR" dirty="0" smtClean="0"/>
              <a:t> </a:t>
            </a:r>
            <a:r>
              <a:rPr lang="tr-TR" dirty="0" err="1" smtClean="0"/>
              <a:t>country</a:t>
            </a:r>
            <a:r>
              <a:rPr lang="tr-TR" dirty="0" smtClean="0"/>
              <a:t> as </a:t>
            </a:r>
            <a:r>
              <a:rPr lang="tr-TR" dirty="0" err="1" smtClean="0"/>
              <a:t>the</a:t>
            </a:r>
            <a:r>
              <a:rPr lang="tr-TR" dirty="0" smtClean="0"/>
              <a:t> </a:t>
            </a:r>
            <a:r>
              <a:rPr lang="tr-TR" dirty="0" err="1" smtClean="0"/>
              <a:t>Mudros</a:t>
            </a:r>
            <a:r>
              <a:rPr lang="tr-TR" dirty="0" smtClean="0"/>
              <a:t> </a:t>
            </a:r>
            <a:r>
              <a:rPr lang="tr-TR" dirty="0" err="1" smtClean="0"/>
              <a:t>Armistice</a:t>
            </a:r>
            <a:r>
              <a:rPr lang="tr-TR" dirty="0" smtClean="0"/>
              <a:t> </a:t>
            </a:r>
            <a:r>
              <a:rPr lang="tr-TR" dirty="0" err="1" smtClean="0"/>
              <a:t>was</a:t>
            </a:r>
            <a:r>
              <a:rPr lang="tr-TR" dirty="0" smtClean="0"/>
              <a:t> </a:t>
            </a:r>
            <a:r>
              <a:rPr lang="tr-TR" dirty="0" err="1" smtClean="0"/>
              <a:t>signed</a:t>
            </a:r>
            <a:r>
              <a:rPr lang="tr-TR" dirty="0" smtClean="0"/>
              <a:t>.</a:t>
            </a:r>
          </a:p>
          <a:p>
            <a:r>
              <a:rPr lang="tr-TR" dirty="0" err="1" smtClean="0"/>
              <a:t>Power</a:t>
            </a:r>
            <a:r>
              <a:rPr lang="tr-TR" dirty="0" smtClean="0"/>
              <a:t> </a:t>
            </a:r>
            <a:r>
              <a:rPr lang="tr-TR" dirty="0" err="1" smtClean="0"/>
              <a:t>Vacuum</a:t>
            </a:r>
            <a:r>
              <a:rPr lang="tr-TR" dirty="0" smtClean="0"/>
              <a:t> in </a:t>
            </a:r>
            <a:r>
              <a:rPr lang="tr-TR" dirty="0" err="1" smtClean="0"/>
              <a:t>Istanbul</a:t>
            </a:r>
            <a:endParaRPr lang="tr-TR" dirty="0"/>
          </a:p>
        </p:txBody>
      </p:sp>
    </p:spTree>
    <p:extLst>
      <p:ext uri="{BB962C8B-B14F-4D97-AF65-F5344CB8AC3E}">
        <p14:creationId xmlns:p14="http://schemas.microsoft.com/office/powerpoint/2010/main" val="25811353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The</a:t>
            </a:r>
            <a:r>
              <a:rPr lang="tr-TR" dirty="0" smtClean="0"/>
              <a:t> </a:t>
            </a:r>
            <a:r>
              <a:rPr lang="tr-TR" dirty="0" err="1" smtClean="0"/>
              <a:t>Independence</a:t>
            </a:r>
            <a:r>
              <a:rPr lang="tr-TR" dirty="0" smtClean="0"/>
              <a:t> </a:t>
            </a:r>
            <a:r>
              <a:rPr lang="tr-TR" dirty="0" err="1" smtClean="0"/>
              <a:t>War</a:t>
            </a:r>
            <a:r>
              <a:rPr lang="tr-TR" dirty="0" smtClean="0"/>
              <a:t> </a:t>
            </a:r>
            <a:endParaRPr lang="tr-TR" dirty="0"/>
          </a:p>
        </p:txBody>
      </p:sp>
      <p:sp>
        <p:nvSpPr>
          <p:cNvPr id="3" name="Content Placeholder 2"/>
          <p:cNvSpPr>
            <a:spLocks noGrp="1"/>
          </p:cNvSpPr>
          <p:nvPr>
            <p:ph idx="1"/>
          </p:nvPr>
        </p:nvSpPr>
        <p:spPr/>
        <p:txBody>
          <a:bodyPr/>
          <a:lstStyle/>
          <a:p>
            <a:r>
              <a:rPr lang="tr-TR" dirty="0" smtClean="0"/>
              <a:t>1919</a:t>
            </a:r>
          </a:p>
          <a:p>
            <a:pPr lvl="1"/>
            <a:r>
              <a:rPr lang="tr-TR" dirty="0" err="1" smtClean="0"/>
              <a:t>Invasion</a:t>
            </a:r>
            <a:r>
              <a:rPr lang="tr-TR" dirty="0" smtClean="0"/>
              <a:t> of </a:t>
            </a:r>
            <a:r>
              <a:rPr lang="tr-TR" dirty="0" err="1" smtClean="0"/>
              <a:t>Izmir</a:t>
            </a:r>
            <a:r>
              <a:rPr lang="tr-TR" dirty="0" smtClean="0"/>
              <a:t> </a:t>
            </a:r>
            <a:r>
              <a:rPr lang="tr-TR" dirty="0" err="1" smtClean="0"/>
              <a:t>by</a:t>
            </a:r>
            <a:r>
              <a:rPr lang="tr-TR" dirty="0" smtClean="0"/>
              <a:t> </a:t>
            </a:r>
            <a:r>
              <a:rPr lang="tr-TR" dirty="0" err="1" smtClean="0"/>
              <a:t>Greeks</a:t>
            </a:r>
            <a:endParaRPr lang="tr-TR" dirty="0" smtClean="0"/>
          </a:p>
          <a:p>
            <a:pPr lvl="1"/>
            <a:r>
              <a:rPr lang="tr-TR" dirty="0" smtClean="0"/>
              <a:t>Mustafa Kemal </a:t>
            </a:r>
            <a:r>
              <a:rPr lang="tr-TR" dirty="0" err="1" smtClean="0"/>
              <a:t>landed</a:t>
            </a:r>
            <a:r>
              <a:rPr lang="tr-TR" dirty="0" smtClean="0"/>
              <a:t> </a:t>
            </a:r>
            <a:r>
              <a:rPr lang="tr-TR" dirty="0" err="1" smtClean="0"/>
              <a:t>to</a:t>
            </a:r>
            <a:r>
              <a:rPr lang="tr-TR" dirty="0" smtClean="0"/>
              <a:t> Samsun</a:t>
            </a:r>
          </a:p>
          <a:p>
            <a:pPr lvl="1"/>
            <a:r>
              <a:rPr lang="tr-TR" dirty="0" smtClean="0"/>
              <a:t>Amasya </a:t>
            </a:r>
            <a:r>
              <a:rPr lang="tr-TR" dirty="0" err="1" smtClean="0"/>
              <a:t>Circular</a:t>
            </a:r>
            <a:r>
              <a:rPr lang="tr-TR" dirty="0" smtClean="0"/>
              <a:t> (21-22 </a:t>
            </a:r>
            <a:r>
              <a:rPr lang="tr-TR" dirty="0" err="1" smtClean="0"/>
              <a:t>June</a:t>
            </a:r>
            <a:r>
              <a:rPr lang="tr-TR" dirty="0" smtClean="0"/>
              <a:t>)</a:t>
            </a:r>
          </a:p>
          <a:p>
            <a:pPr lvl="1"/>
            <a:r>
              <a:rPr lang="tr-TR" dirty="0" smtClean="0"/>
              <a:t>Erzurum </a:t>
            </a:r>
            <a:r>
              <a:rPr lang="tr-TR" dirty="0" err="1" smtClean="0"/>
              <a:t>Congress</a:t>
            </a:r>
            <a:r>
              <a:rPr lang="tr-TR" dirty="0" smtClean="0"/>
              <a:t> (23 </a:t>
            </a:r>
            <a:r>
              <a:rPr lang="tr-TR" dirty="0" err="1" smtClean="0"/>
              <a:t>July</a:t>
            </a:r>
            <a:r>
              <a:rPr lang="tr-TR" dirty="0" smtClean="0"/>
              <a:t>)</a:t>
            </a:r>
          </a:p>
          <a:p>
            <a:pPr lvl="1"/>
            <a:r>
              <a:rPr lang="tr-TR" dirty="0" smtClean="0"/>
              <a:t>Sivas </a:t>
            </a:r>
            <a:r>
              <a:rPr lang="tr-TR" dirty="0" err="1" smtClean="0"/>
              <a:t>Congress</a:t>
            </a:r>
            <a:r>
              <a:rPr lang="tr-TR" dirty="0" smtClean="0"/>
              <a:t> (4-11 </a:t>
            </a:r>
            <a:r>
              <a:rPr lang="tr-TR" dirty="0" err="1" smtClean="0"/>
              <a:t>Sept</a:t>
            </a:r>
            <a:r>
              <a:rPr lang="tr-TR" dirty="0" smtClean="0"/>
              <a:t>.)</a:t>
            </a:r>
          </a:p>
          <a:p>
            <a:pPr marL="457200" lvl="1" indent="0">
              <a:buNone/>
            </a:pPr>
            <a:endParaRPr lang="tr-TR" dirty="0" smtClean="0"/>
          </a:p>
          <a:p>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918" y="601662"/>
            <a:ext cx="3810000" cy="26574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918" y="3631977"/>
            <a:ext cx="4410075" cy="2762250"/>
          </a:xfrm>
          <a:prstGeom prst="rect">
            <a:avLst/>
          </a:prstGeom>
        </p:spPr>
      </p:pic>
    </p:spTree>
    <p:extLst>
      <p:ext uri="{BB962C8B-B14F-4D97-AF65-F5344CB8AC3E}">
        <p14:creationId xmlns:p14="http://schemas.microsoft.com/office/powerpoint/2010/main" val="40398767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The</a:t>
            </a:r>
            <a:r>
              <a:rPr lang="tr-TR" dirty="0" smtClean="0"/>
              <a:t> </a:t>
            </a:r>
            <a:r>
              <a:rPr lang="tr-TR" dirty="0" err="1" smtClean="0"/>
              <a:t>Independence</a:t>
            </a:r>
            <a:r>
              <a:rPr lang="tr-TR" dirty="0" smtClean="0"/>
              <a:t> </a:t>
            </a:r>
            <a:r>
              <a:rPr lang="tr-TR" dirty="0" err="1" smtClean="0"/>
              <a:t>War</a:t>
            </a:r>
            <a:endParaRPr lang="tr-TR" dirty="0"/>
          </a:p>
        </p:txBody>
      </p:sp>
      <p:sp>
        <p:nvSpPr>
          <p:cNvPr id="3" name="Content Placeholder 2"/>
          <p:cNvSpPr>
            <a:spLocks noGrp="1"/>
          </p:cNvSpPr>
          <p:nvPr>
            <p:ph idx="1"/>
          </p:nvPr>
        </p:nvSpPr>
        <p:spPr/>
        <p:txBody>
          <a:bodyPr/>
          <a:lstStyle/>
          <a:p>
            <a:r>
              <a:rPr lang="tr-TR" dirty="0" err="1" smtClean="0"/>
              <a:t>National</a:t>
            </a:r>
            <a:r>
              <a:rPr lang="tr-TR" dirty="0" smtClean="0"/>
              <a:t> </a:t>
            </a:r>
            <a:r>
              <a:rPr lang="tr-TR" dirty="0" err="1" smtClean="0"/>
              <a:t>Pact</a:t>
            </a:r>
            <a:endParaRPr lang="tr-TR" dirty="0" smtClean="0"/>
          </a:p>
          <a:p>
            <a:pPr lvl="1"/>
            <a:r>
              <a:rPr lang="tr-TR" dirty="0"/>
              <a:t>Territories </a:t>
            </a:r>
            <a:r>
              <a:rPr lang="tr-TR" dirty="0" err="1"/>
              <a:t>inhabited</a:t>
            </a:r>
            <a:r>
              <a:rPr lang="tr-TR" dirty="0"/>
              <a:t> </a:t>
            </a:r>
            <a:r>
              <a:rPr lang="tr-TR" dirty="0" err="1"/>
              <a:t>by</a:t>
            </a:r>
            <a:r>
              <a:rPr lang="tr-TR" dirty="0"/>
              <a:t> an </a:t>
            </a:r>
            <a:r>
              <a:rPr lang="tr-TR" dirty="0" err="1"/>
              <a:t>Ottoman</a:t>
            </a:r>
            <a:r>
              <a:rPr lang="tr-TR" dirty="0"/>
              <a:t> </a:t>
            </a:r>
            <a:r>
              <a:rPr lang="tr-TR" dirty="0" err="1"/>
              <a:t>Muslim</a:t>
            </a:r>
            <a:r>
              <a:rPr lang="tr-TR" dirty="0"/>
              <a:t> </a:t>
            </a:r>
            <a:r>
              <a:rPr lang="tr-TR" dirty="0" err="1"/>
              <a:t>majority</a:t>
            </a:r>
            <a:r>
              <a:rPr lang="tr-TR" dirty="0"/>
              <a:t> (</a:t>
            </a:r>
            <a:r>
              <a:rPr lang="tr-TR" dirty="0" err="1" smtClean="0"/>
              <a:t>united</a:t>
            </a:r>
            <a:r>
              <a:rPr lang="tr-TR" dirty="0" smtClean="0"/>
              <a:t> </a:t>
            </a:r>
            <a:r>
              <a:rPr lang="tr-TR" dirty="0"/>
              <a:t>in </a:t>
            </a:r>
            <a:r>
              <a:rPr lang="tr-TR" dirty="0" err="1"/>
              <a:t>religion</a:t>
            </a:r>
            <a:r>
              <a:rPr lang="tr-TR" dirty="0"/>
              <a:t>, </a:t>
            </a:r>
            <a:r>
              <a:rPr lang="tr-TR" dirty="0" err="1"/>
              <a:t>race</a:t>
            </a:r>
            <a:r>
              <a:rPr lang="tr-TR" dirty="0"/>
              <a:t> </a:t>
            </a:r>
            <a:r>
              <a:rPr lang="tr-TR" dirty="0" err="1"/>
              <a:t>and</a:t>
            </a:r>
            <a:r>
              <a:rPr lang="tr-TR" dirty="0"/>
              <a:t> </a:t>
            </a:r>
            <a:r>
              <a:rPr lang="tr-TR" dirty="0" err="1"/>
              <a:t>aim</a:t>
            </a:r>
            <a:r>
              <a:rPr lang="tr-TR" dirty="0"/>
              <a:t>) </a:t>
            </a:r>
            <a:r>
              <a:rPr lang="tr-TR" dirty="0" err="1"/>
              <a:t>formed</a:t>
            </a:r>
            <a:r>
              <a:rPr lang="tr-TR" dirty="0"/>
              <a:t> an </a:t>
            </a:r>
            <a:r>
              <a:rPr lang="tr-TR" dirty="0" err="1"/>
              <a:t>indivisible</a:t>
            </a:r>
            <a:r>
              <a:rPr lang="tr-TR" dirty="0"/>
              <a:t> </a:t>
            </a:r>
            <a:r>
              <a:rPr lang="tr-TR" dirty="0" err="1"/>
              <a:t>whole</a:t>
            </a:r>
            <a:r>
              <a:rPr lang="tr-TR" dirty="0"/>
              <a:t>.</a:t>
            </a:r>
          </a:p>
          <a:p>
            <a:pPr lvl="1"/>
            <a:r>
              <a:rPr lang="tr-TR" dirty="0" err="1"/>
              <a:t>Plebiscite</a:t>
            </a:r>
            <a:r>
              <a:rPr lang="tr-TR" dirty="0"/>
              <a:t>-Western </a:t>
            </a:r>
            <a:r>
              <a:rPr lang="tr-TR" dirty="0" err="1"/>
              <a:t>Thrace-Arab</a:t>
            </a:r>
            <a:r>
              <a:rPr lang="tr-TR" dirty="0"/>
              <a:t> </a:t>
            </a:r>
            <a:r>
              <a:rPr lang="tr-TR" dirty="0" err="1"/>
              <a:t>provinces</a:t>
            </a:r>
            <a:r>
              <a:rPr lang="tr-TR" dirty="0"/>
              <a:t>-Kars, Ardahan, Batum.</a:t>
            </a:r>
          </a:p>
          <a:p>
            <a:pPr lvl="1"/>
            <a:r>
              <a:rPr lang="tr-TR" dirty="0" err="1"/>
              <a:t>Economic</a:t>
            </a:r>
            <a:r>
              <a:rPr lang="tr-TR" dirty="0"/>
              <a:t> </a:t>
            </a:r>
            <a:r>
              <a:rPr lang="tr-TR" dirty="0" err="1"/>
              <a:t>independence</a:t>
            </a:r>
            <a:r>
              <a:rPr lang="tr-TR" dirty="0"/>
              <a:t>.</a:t>
            </a:r>
          </a:p>
          <a:p>
            <a:pPr marL="457200" lvl="1" indent="0">
              <a:buNone/>
            </a:pPr>
            <a:endParaRPr lang="tr-TR" dirty="0" smtClean="0"/>
          </a:p>
          <a:p>
            <a:pPr marL="457200" lvl="1" indent="0">
              <a:buNone/>
            </a:pP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168" y="4163351"/>
            <a:ext cx="7747000" cy="2108200"/>
          </a:xfrm>
          <a:prstGeom prst="rect">
            <a:avLst/>
          </a:prstGeom>
        </p:spPr>
      </p:pic>
    </p:spTree>
    <p:extLst>
      <p:ext uri="{BB962C8B-B14F-4D97-AF65-F5344CB8AC3E}">
        <p14:creationId xmlns:p14="http://schemas.microsoft.com/office/powerpoint/2010/main" val="14041120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Independence</a:t>
            </a:r>
            <a:r>
              <a:rPr lang="tr-TR" dirty="0" smtClean="0"/>
              <a:t> </a:t>
            </a:r>
            <a:r>
              <a:rPr lang="tr-TR" dirty="0" err="1" smtClean="0"/>
              <a:t>War</a:t>
            </a:r>
            <a:endParaRPr lang="tr-TR" dirty="0"/>
          </a:p>
        </p:txBody>
      </p:sp>
      <p:sp>
        <p:nvSpPr>
          <p:cNvPr id="3" name="İçerik Yer Tutucusu 2"/>
          <p:cNvSpPr>
            <a:spLocks noGrp="1"/>
          </p:cNvSpPr>
          <p:nvPr>
            <p:ph idx="1"/>
          </p:nvPr>
        </p:nvSpPr>
        <p:spPr/>
        <p:txBody>
          <a:bodyPr/>
          <a:lstStyle/>
          <a:p>
            <a:pPr lvl="1"/>
            <a:r>
              <a:rPr lang="tr-TR" sz="1800" b="1" dirty="0" err="1"/>
              <a:t>Last</a:t>
            </a:r>
            <a:r>
              <a:rPr lang="tr-TR" sz="1800" b="1" dirty="0"/>
              <a:t> </a:t>
            </a:r>
            <a:r>
              <a:rPr lang="tr-TR" sz="1800" b="1" dirty="0" err="1"/>
              <a:t>Ottoman</a:t>
            </a:r>
            <a:r>
              <a:rPr lang="tr-TR" sz="1800" b="1" dirty="0"/>
              <a:t> </a:t>
            </a:r>
            <a:r>
              <a:rPr lang="tr-TR" sz="1800" b="1" dirty="0" err="1"/>
              <a:t>Parliament</a:t>
            </a:r>
            <a:endParaRPr lang="tr-TR" sz="1800" b="1" dirty="0"/>
          </a:p>
          <a:p>
            <a:pPr lvl="1"/>
            <a:r>
              <a:rPr lang="tr-TR" sz="1800" b="1" dirty="0" err="1"/>
              <a:t>Invasion</a:t>
            </a:r>
            <a:r>
              <a:rPr lang="tr-TR" sz="1800" b="1" dirty="0"/>
              <a:t> of </a:t>
            </a:r>
            <a:r>
              <a:rPr lang="tr-TR" sz="1800" b="1" dirty="0" err="1"/>
              <a:t>Istanbul</a:t>
            </a:r>
            <a:r>
              <a:rPr lang="tr-TR" sz="1800" b="1" dirty="0"/>
              <a:t> </a:t>
            </a:r>
            <a:r>
              <a:rPr lang="tr-TR" sz="1800" b="1" dirty="0" err="1"/>
              <a:t>by</a:t>
            </a:r>
            <a:r>
              <a:rPr lang="tr-TR" sz="1800" b="1" dirty="0"/>
              <a:t> British </a:t>
            </a:r>
            <a:r>
              <a:rPr lang="tr-TR" sz="1800" b="1" dirty="0" err="1"/>
              <a:t>forces</a:t>
            </a:r>
            <a:endParaRPr lang="tr-TR" sz="1800" b="1" dirty="0"/>
          </a:p>
          <a:p>
            <a:pPr lvl="1"/>
            <a:r>
              <a:rPr lang="tr-TR" sz="1800" b="1" dirty="0"/>
              <a:t>Grand </a:t>
            </a:r>
            <a:r>
              <a:rPr lang="tr-TR" sz="1800" b="1" dirty="0" err="1"/>
              <a:t>National</a:t>
            </a:r>
            <a:r>
              <a:rPr lang="tr-TR" sz="1800" b="1" dirty="0"/>
              <a:t> Assembly</a:t>
            </a:r>
          </a:p>
          <a:p>
            <a:pPr lvl="1"/>
            <a:r>
              <a:rPr lang="tr-TR" sz="1800" b="1" dirty="0" err="1"/>
              <a:t>Sevres</a:t>
            </a:r>
            <a:r>
              <a:rPr lang="tr-TR" sz="1800" b="1" dirty="0"/>
              <a:t> </a:t>
            </a:r>
            <a:r>
              <a:rPr lang="tr-TR" sz="1800" b="1" dirty="0" err="1"/>
              <a:t>Treaty</a:t>
            </a:r>
            <a:endParaRPr lang="tr-TR" sz="1800" b="1" dirty="0"/>
          </a:p>
          <a:p>
            <a:endParaRPr lang="tr-TR" dirty="0"/>
          </a:p>
        </p:txBody>
      </p:sp>
    </p:spTree>
    <p:extLst>
      <p:ext uri="{BB962C8B-B14F-4D97-AF65-F5344CB8AC3E}">
        <p14:creationId xmlns:p14="http://schemas.microsoft.com/office/powerpoint/2010/main" val="36837409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The</a:t>
            </a:r>
            <a:r>
              <a:rPr lang="tr-TR" dirty="0" smtClean="0"/>
              <a:t> </a:t>
            </a:r>
            <a:r>
              <a:rPr lang="tr-TR" dirty="0" err="1" smtClean="0"/>
              <a:t>Independence</a:t>
            </a:r>
            <a:r>
              <a:rPr lang="tr-TR" dirty="0" smtClean="0"/>
              <a:t> </a:t>
            </a:r>
            <a:r>
              <a:rPr lang="tr-TR" dirty="0" err="1" smtClean="0"/>
              <a:t>War</a:t>
            </a:r>
            <a:endParaRPr lang="tr-TR" dirty="0"/>
          </a:p>
        </p:txBody>
      </p:sp>
      <p:sp>
        <p:nvSpPr>
          <p:cNvPr id="3" name="Content Placeholder 2"/>
          <p:cNvSpPr>
            <a:spLocks noGrp="1"/>
          </p:cNvSpPr>
          <p:nvPr>
            <p:ph idx="1"/>
          </p:nvPr>
        </p:nvSpPr>
        <p:spPr/>
        <p:txBody>
          <a:bodyPr/>
          <a:lstStyle/>
          <a:p>
            <a:r>
              <a:rPr lang="tr-TR" dirty="0" smtClean="0"/>
              <a:t>1921-1922</a:t>
            </a:r>
          </a:p>
          <a:p>
            <a:pPr lvl="1"/>
            <a:r>
              <a:rPr lang="tr-TR" dirty="0" smtClean="0"/>
              <a:t>1-2 </a:t>
            </a:r>
            <a:r>
              <a:rPr lang="tr-TR" dirty="0"/>
              <a:t>İnönü </a:t>
            </a:r>
            <a:r>
              <a:rPr lang="tr-TR" dirty="0" err="1"/>
              <a:t>Battles</a:t>
            </a:r>
            <a:endParaRPr lang="tr-TR" dirty="0"/>
          </a:p>
          <a:p>
            <a:pPr lvl="1"/>
            <a:r>
              <a:rPr lang="tr-TR" dirty="0"/>
              <a:t>Sakarya Battle</a:t>
            </a:r>
          </a:p>
          <a:p>
            <a:pPr lvl="1"/>
            <a:r>
              <a:rPr lang="tr-TR" dirty="0" err="1"/>
              <a:t>Dumlupinar</a:t>
            </a:r>
            <a:r>
              <a:rPr lang="tr-TR" dirty="0"/>
              <a:t> Battle-30th of </a:t>
            </a:r>
            <a:r>
              <a:rPr lang="tr-TR" dirty="0" err="1"/>
              <a:t>August</a:t>
            </a:r>
            <a:r>
              <a:rPr lang="tr-TR" dirty="0"/>
              <a:t> 1922-The </a:t>
            </a:r>
            <a:r>
              <a:rPr lang="tr-TR" dirty="0" err="1"/>
              <a:t>Victory</a:t>
            </a:r>
            <a:r>
              <a:rPr lang="tr-TR" dirty="0"/>
              <a:t> </a:t>
            </a:r>
            <a:r>
              <a:rPr lang="tr-TR" dirty="0" err="1" smtClean="0"/>
              <a:t>Day</a:t>
            </a:r>
            <a:endParaRPr lang="tr-TR" dirty="0" smtClean="0"/>
          </a:p>
          <a:p>
            <a:r>
              <a:rPr lang="tr-TR" dirty="0" smtClean="0"/>
              <a:t>1922-1923 </a:t>
            </a:r>
            <a:r>
              <a:rPr lang="tr-TR" dirty="0" err="1" smtClean="0"/>
              <a:t>Laussanne</a:t>
            </a:r>
            <a:r>
              <a:rPr lang="tr-TR" dirty="0" smtClean="0"/>
              <a:t> Conference</a:t>
            </a:r>
          </a:p>
          <a:p>
            <a:r>
              <a:rPr lang="tr-TR" dirty="0" smtClean="0"/>
              <a:t>1922-Abolishment of </a:t>
            </a:r>
            <a:r>
              <a:rPr lang="tr-TR" dirty="0" err="1" smtClean="0"/>
              <a:t>the</a:t>
            </a:r>
            <a:r>
              <a:rPr lang="tr-TR" dirty="0" smtClean="0"/>
              <a:t> </a:t>
            </a:r>
            <a:r>
              <a:rPr lang="tr-TR" dirty="0" err="1" smtClean="0"/>
              <a:t>Sultanate</a:t>
            </a:r>
            <a:endParaRPr lang="tr-TR" dirty="0"/>
          </a:p>
          <a:p>
            <a:pPr marL="0" indent="0">
              <a:buNone/>
            </a:pPr>
            <a:endParaRPr lang="tr-TR" dirty="0"/>
          </a:p>
        </p:txBody>
      </p:sp>
    </p:spTree>
    <p:extLst>
      <p:ext uri="{BB962C8B-B14F-4D97-AF65-F5344CB8AC3E}">
        <p14:creationId xmlns:p14="http://schemas.microsoft.com/office/powerpoint/2010/main" val="3459489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Secret</a:t>
            </a:r>
            <a:r>
              <a:rPr lang="tr-TR" dirty="0" smtClean="0"/>
              <a:t> </a:t>
            </a:r>
            <a:r>
              <a:rPr lang="tr-TR" dirty="0" err="1" smtClean="0"/>
              <a:t>TreatIes</a:t>
            </a:r>
            <a:r>
              <a:rPr lang="tr-TR" dirty="0" smtClean="0"/>
              <a:t> </a:t>
            </a:r>
            <a:r>
              <a:rPr lang="tr-TR" dirty="0" err="1" smtClean="0"/>
              <a:t>and</a:t>
            </a:r>
            <a:r>
              <a:rPr lang="tr-TR" dirty="0" smtClean="0"/>
              <a:t> </a:t>
            </a:r>
            <a:r>
              <a:rPr lang="tr-TR" dirty="0" err="1" smtClean="0"/>
              <a:t>Peace</a:t>
            </a:r>
            <a:r>
              <a:rPr lang="tr-TR" dirty="0" smtClean="0"/>
              <a:t> </a:t>
            </a:r>
            <a:r>
              <a:rPr lang="tr-TR" dirty="0" err="1" smtClean="0"/>
              <a:t>TreatIes</a:t>
            </a:r>
            <a:endParaRPr lang="tr-TR" dirty="0"/>
          </a:p>
        </p:txBody>
      </p:sp>
      <p:sp>
        <p:nvSpPr>
          <p:cNvPr id="3" name="Content Placeholder 2"/>
          <p:cNvSpPr>
            <a:spLocks noGrp="1"/>
          </p:cNvSpPr>
          <p:nvPr>
            <p:ph idx="1"/>
          </p:nvPr>
        </p:nvSpPr>
        <p:spPr>
          <a:xfrm>
            <a:off x="677334" y="1270000"/>
            <a:ext cx="8596668" cy="4715164"/>
          </a:xfrm>
        </p:spPr>
        <p:txBody>
          <a:bodyPr>
            <a:normAutofit/>
          </a:bodyPr>
          <a:lstStyle/>
          <a:p>
            <a:endParaRPr lang="tr-TR" dirty="0" smtClean="0"/>
          </a:p>
          <a:p>
            <a:r>
              <a:rPr lang="tr-TR" dirty="0" err="1" smtClean="0"/>
              <a:t>Balance</a:t>
            </a:r>
            <a:r>
              <a:rPr lang="tr-TR" dirty="0" smtClean="0"/>
              <a:t> </a:t>
            </a:r>
            <a:r>
              <a:rPr lang="tr-TR" dirty="0" err="1" smtClean="0"/>
              <a:t>politics</a:t>
            </a:r>
            <a:endParaRPr lang="tr-TR" dirty="0" smtClean="0"/>
          </a:p>
          <a:p>
            <a:pPr lvl="1"/>
            <a:r>
              <a:rPr lang="tr-TR" dirty="0" err="1" smtClean="0"/>
              <a:t>Constantinople</a:t>
            </a:r>
            <a:r>
              <a:rPr lang="tr-TR" dirty="0" smtClean="0"/>
              <a:t> </a:t>
            </a:r>
            <a:r>
              <a:rPr lang="tr-TR" dirty="0" err="1" smtClean="0"/>
              <a:t>Agreement</a:t>
            </a:r>
            <a:endParaRPr lang="tr-TR" dirty="0" smtClean="0"/>
          </a:p>
          <a:p>
            <a:pPr lvl="1"/>
            <a:r>
              <a:rPr lang="tr-TR" dirty="0" err="1" smtClean="0"/>
              <a:t>Treaty</a:t>
            </a:r>
            <a:r>
              <a:rPr lang="tr-TR" dirty="0" smtClean="0"/>
              <a:t> of </a:t>
            </a:r>
            <a:r>
              <a:rPr lang="tr-TR" dirty="0" err="1" smtClean="0"/>
              <a:t>London</a:t>
            </a:r>
            <a:endParaRPr lang="tr-TR" dirty="0" smtClean="0"/>
          </a:p>
          <a:p>
            <a:pPr lvl="1"/>
            <a:r>
              <a:rPr lang="tr-TR" dirty="0" err="1" smtClean="0"/>
              <a:t>Sykes-Picot</a:t>
            </a:r>
            <a:r>
              <a:rPr lang="tr-TR" dirty="0" smtClean="0"/>
              <a:t> </a:t>
            </a:r>
            <a:r>
              <a:rPr lang="tr-TR" dirty="0" err="1" smtClean="0"/>
              <a:t>Agreement</a:t>
            </a:r>
            <a:endParaRPr lang="tr-TR" dirty="0" smtClean="0"/>
          </a:p>
          <a:p>
            <a:pPr lvl="1"/>
            <a:r>
              <a:rPr lang="tr-TR" dirty="0" err="1" smtClean="0"/>
              <a:t>St</a:t>
            </a:r>
            <a:r>
              <a:rPr lang="tr-TR" dirty="0" smtClean="0"/>
              <a:t> Jean de </a:t>
            </a:r>
            <a:r>
              <a:rPr lang="tr-TR" dirty="0" err="1" smtClean="0"/>
              <a:t>Maurienne</a:t>
            </a:r>
            <a:endParaRPr lang="tr-TR" dirty="0" smtClean="0"/>
          </a:p>
          <a:p>
            <a:r>
              <a:rPr lang="tr-TR" dirty="0" err="1" smtClean="0"/>
              <a:t>Promises</a:t>
            </a:r>
            <a:endParaRPr lang="tr-TR" dirty="0" smtClean="0"/>
          </a:p>
          <a:p>
            <a:pPr lvl="1"/>
            <a:r>
              <a:rPr lang="tr-TR" dirty="0" err="1"/>
              <a:t>Arabian</a:t>
            </a:r>
            <a:r>
              <a:rPr lang="tr-TR" dirty="0"/>
              <a:t> </a:t>
            </a:r>
            <a:r>
              <a:rPr lang="tr-TR" dirty="0" err="1"/>
              <a:t>Rebellion</a:t>
            </a:r>
            <a:endParaRPr lang="tr-TR" dirty="0"/>
          </a:p>
          <a:p>
            <a:pPr lvl="1"/>
            <a:r>
              <a:rPr lang="tr-TR" dirty="0" err="1" smtClean="0"/>
              <a:t>Balfour</a:t>
            </a:r>
            <a:r>
              <a:rPr lang="tr-TR" dirty="0" smtClean="0"/>
              <a:t> </a:t>
            </a:r>
            <a:r>
              <a:rPr lang="tr-TR" dirty="0" err="1" smtClean="0"/>
              <a:t>Declaration</a:t>
            </a:r>
            <a:endParaRPr lang="tr-TR" dirty="0" smtClean="0"/>
          </a:p>
          <a:p>
            <a:r>
              <a:rPr lang="tr-TR" dirty="0" err="1" smtClean="0"/>
              <a:t>Peace</a:t>
            </a:r>
            <a:r>
              <a:rPr lang="tr-TR" dirty="0" smtClean="0"/>
              <a:t> </a:t>
            </a:r>
            <a:r>
              <a:rPr lang="tr-TR" dirty="0" err="1" smtClean="0"/>
              <a:t>Treaties</a:t>
            </a:r>
            <a:endParaRPr lang="tr-TR" dirty="0" smtClean="0"/>
          </a:p>
          <a:p>
            <a:pPr lvl="1"/>
            <a:r>
              <a:rPr lang="tr-TR" dirty="0" err="1" smtClean="0"/>
              <a:t>Treaty</a:t>
            </a:r>
            <a:r>
              <a:rPr lang="tr-TR" dirty="0" smtClean="0"/>
              <a:t> of </a:t>
            </a:r>
            <a:r>
              <a:rPr lang="tr-TR" dirty="0" err="1" smtClean="0"/>
              <a:t>Versailles</a:t>
            </a:r>
            <a:endParaRPr lang="tr-TR" dirty="0" smtClean="0"/>
          </a:p>
          <a:p>
            <a:pPr lvl="1"/>
            <a:r>
              <a:rPr lang="tr-TR" dirty="0" err="1" smtClean="0"/>
              <a:t>Treaty</a:t>
            </a:r>
            <a:r>
              <a:rPr lang="tr-TR" dirty="0" smtClean="0"/>
              <a:t> of </a:t>
            </a:r>
            <a:r>
              <a:rPr lang="tr-TR" dirty="0" err="1" smtClean="0"/>
              <a:t>Sevres</a:t>
            </a:r>
            <a:endParaRPr lang="tr-TR" dirty="0"/>
          </a:p>
        </p:txBody>
      </p:sp>
    </p:spTree>
    <p:extLst>
      <p:ext uri="{BB962C8B-B14F-4D97-AF65-F5344CB8AC3E}">
        <p14:creationId xmlns:p14="http://schemas.microsoft.com/office/powerpoint/2010/main" val="30513444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Sevres</a:t>
            </a:r>
            <a:r>
              <a:rPr lang="tr-TR" dirty="0" smtClean="0"/>
              <a:t> </a:t>
            </a:r>
            <a:r>
              <a:rPr lang="tr-TR" dirty="0" err="1" smtClean="0"/>
              <a:t>Treaty</a:t>
            </a:r>
            <a:r>
              <a:rPr lang="tr-TR" dirty="0" smtClean="0"/>
              <a:t> </a:t>
            </a:r>
            <a:r>
              <a:rPr lang="tr-TR" dirty="0" err="1" smtClean="0"/>
              <a:t>vs</a:t>
            </a:r>
            <a:r>
              <a:rPr lang="tr-TR" dirty="0" smtClean="0"/>
              <a:t> </a:t>
            </a:r>
            <a:r>
              <a:rPr lang="tr-TR" dirty="0" err="1" smtClean="0"/>
              <a:t>Lausanne</a:t>
            </a:r>
            <a:r>
              <a:rPr lang="tr-TR" dirty="0" smtClean="0"/>
              <a:t> </a:t>
            </a:r>
            <a:r>
              <a:rPr lang="tr-TR" dirty="0" err="1" smtClean="0"/>
              <a:t>Treaty</a:t>
            </a:r>
            <a:endParaRPr lang="tr-TR" dirty="0"/>
          </a:p>
        </p:txBody>
      </p:sp>
      <p:sp>
        <p:nvSpPr>
          <p:cNvPr id="3" name="Content Placeholder 2"/>
          <p:cNvSpPr>
            <a:spLocks noGrp="1"/>
          </p:cNvSpPr>
          <p:nvPr>
            <p:ph idx="1"/>
          </p:nvPr>
        </p:nvSpPr>
        <p:spPr>
          <a:xfrm>
            <a:off x="677334" y="1481070"/>
            <a:ext cx="9310728" cy="5035640"/>
          </a:xfrm>
        </p:spPr>
        <p:txBody>
          <a:bodyPr>
            <a:normAutofit/>
          </a:bodyPr>
          <a:lstStyle/>
          <a:p>
            <a:endParaRPr lang="tr-TR" dirty="0" smtClean="0"/>
          </a:p>
          <a:p>
            <a:r>
              <a:rPr lang="tr-TR" dirty="0" err="1" smtClean="0"/>
              <a:t>The</a:t>
            </a:r>
            <a:r>
              <a:rPr lang="tr-TR" dirty="0" smtClean="0"/>
              <a:t> </a:t>
            </a:r>
            <a:r>
              <a:rPr lang="tr-TR" dirty="0" err="1"/>
              <a:t>Treaty</a:t>
            </a:r>
            <a:r>
              <a:rPr lang="tr-TR" dirty="0"/>
              <a:t> of </a:t>
            </a:r>
            <a:r>
              <a:rPr lang="tr-TR" dirty="0" err="1"/>
              <a:t>Sevres</a:t>
            </a:r>
            <a:r>
              <a:rPr lang="tr-TR" dirty="0"/>
              <a:t>, </a:t>
            </a:r>
            <a:r>
              <a:rPr lang="tr-TR" dirty="0" err="1"/>
              <a:t>signed</a:t>
            </a:r>
            <a:r>
              <a:rPr lang="tr-TR" dirty="0"/>
              <a:t> on 10 </a:t>
            </a:r>
            <a:r>
              <a:rPr lang="tr-TR" dirty="0" err="1"/>
              <a:t>August</a:t>
            </a:r>
            <a:r>
              <a:rPr lang="tr-TR" dirty="0"/>
              <a:t> 1920, </a:t>
            </a:r>
            <a:r>
              <a:rPr lang="tr-TR" dirty="0" err="1"/>
              <a:t>left</a:t>
            </a:r>
            <a:r>
              <a:rPr lang="tr-TR" dirty="0"/>
              <a:t> </a:t>
            </a:r>
            <a:r>
              <a:rPr lang="tr-TR" dirty="0" err="1"/>
              <a:t>the</a:t>
            </a:r>
            <a:r>
              <a:rPr lang="tr-TR" dirty="0"/>
              <a:t> </a:t>
            </a:r>
            <a:r>
              <a:rPr lang="tr-TR" dirty="0" err="1"/>
              <a:t>Ottoman</a:t>
            </a:r>
            <a:r>
              <a:rPr lang="tr-TR" dirty="0"/>
              <a:t> </a:t>
            </a:r>
            <a:r>
              <a:rPr lang="tr-TR" dirty="0" err="1"/>
              <a:t>Empire</a:t>
            </a:r>
            <a:r>
              <a:rPr lang="tr-TR" dirty="0"/>
              <a:t> </a:t>
            </a:r>
            <a:r>
              <a:rPr lang="tr-TR" dirty="0" err="1"/>
              <a:t>only</a:t>
            </a:r>
            <a:r>
              <a:rPr lang="tr-TR" dirty="0"/>
              <a:t> a </a:t>
            </a:r>
            <a:r>
              <a:rPr lang="tr-TR" dirty="0" err="1"/>
              <a:t>rump</a:t>
            </a:r>
            <a:r>
              <a:rPr lang="tr-TR" dirty="0"/>
              <a:t> </a:t>
            </a:r>
            <a:r>
              <a:rPr lang="tr-TR" dirty="0" err="1"/>
              <a:t>state</a:t>
            </a:r>
            <a:r>
              <a:rPr lang="tr-TR" dirty="0"/>
              <a:t> in </a:t>
            </a:r>
            <a:r>
              <a:rPr lang="tr-TR" dirty="0" err="1"/>
              <a:t>nothern</a:t>
            </a:r>
            <a:r>
              <a:rPr lang="tr-TR" dirty="0"/>
              <a:t> </a:t>
            </a:r>
            <a:r>
              <a:rPr lang="tr-TR" dirty="0" err="1"/>
              <a:t>Asia</a:t>
            </a:r>
            <a:r>
              <a:rPr lang="tr-TR" dirty="0"/>
              <a:t> </a:t>
            </a:r>
            <a:r>
              <a:rPr lang="tr-TR" dirty="0" err="1"/>
              <a:t>Minor</a:t>
            </a:r>
            <a:r>
              <a:rPr lang="tr-TR" dirty="0"/>
              <a:t> </a:t>
            </a:r>
            <a:r>
              <a:rPr lang="tr-TR" dirty="0" err="1"/>
              <a:t>with</a:t>
            </a:r>
            <a:r>
              <a:rPr lang="tr-TR" dirty="0"/>
              <a:t> </a:t>
            </a:r>
            <a:r>
              <a:rPr lang="tr-TR" dirty="0" err="1"/>
              <a:t>Istanbul</a:t>
            </a:r>
            <a:r>
              <a:rPr lang="tr-TR" dirty="0"/>
              <a:t> as </a:t>
            </a:r>
            <a:r>
              <a:rPr lang="tr-TR" dirty="0" err="1"/>
              <a:t>its</a:t>
            </a:r>
            <a:r>
              <a:rPr lang="tr-TR" dirty="0"/>
              <a:t> </a:t>
            </a:r>
            <a:r>
              <a:rPr lang="tr-TR" dirty="0" err="1"/>
              <a:t>capital</a:t>
            </a:r>
            <a:r>
              <a:rPr lang="tr-TR" dirty="0"/>
              <a:t>. </a:t>
            </a:r>
          </a:p>
          <a:p>
            <a:pPr lvl="1"/>
            <a:r>
              <a:rPr lang="tr-TR" dirty="0" err="1"/>
              <a:t>Eastern</a:t>
            </a:r>
            <a:r>
              <a:rPr lang="tr-TR" dirty="0"/>
              <a:t> </a:t>
            </a:r>
            <a:r>
              <a:rPr lang="tr-TR" dirty="0" err="1"/>
              <a:t>Thrace</a:t>
            </a:r>
            <a:r>
              <a:rPr lang="tr-TR" dirty="0"/>
              <a:t> </a:t>
            </a:r>
            <a:r>
              <a:rPr lang="tr-TR" dirty="0" err="1"/>
              <a:t>and</a:t>
            </a:r>
            <a:r>
              <a:rPr lang="tr-TR" dirty="0"/>
              <a:t> </a:t>
            </a:r>
            <a:r>
              <a:rPr lang="tr-TR" dirty="0" err="1"/>
              <a:t>the</a:t>
            </a:r>
            <a:r>
              <a:rPr lang="tr-TR" dirty="0"/>
              <a:t> </a:t>
            </a:r>
            <a:r>
              <a:rPr lang="tr-TR" dirty="0" err="1"/>
              <a:t>area</a:t>
            </a:r>
            <a:r>
              <a:rPr lang="tr-TR" dirty="0"/>
              <a:t> </a:t>
            </a:r>
            <a:r>
              <a:rPr lang="tr-TR" dirty="0" err="1"/>
              <a:t>around</a:t>
            </a:r>
            <a:r>
              <a:rPr lang="tr-TR" dirty="0"/>
              <a:t> İzmir </a:t>
            </a:r>
            <a:r>
              <a:rPr lang="tr-TR" dirty="0" err="1"/>
              <a:t>were</a:t>
            </a:r>
            <a:r>
              <a:rPr lang="tr-TR" dirty="0"/>
              <a:t> </a:t>
            </a:r>
            <a:r>
              <a:rPr lang="tr-TR" dirty="0" err="1"/>
              <a:t>given</a:t>
            </a:r>
            <a:r>
              <a:rPr lang="tr-TR" dirty="0"/>
              <a:t> </a:t>
            </a:r>
            <a:r>
              <a:rPr lang="tr-TR" dirty="0" err="1"/>
              <a:t>to</a:t>
            </a:r>
            <a:r>
              <a:rPr lang="tr-TR" dirty="0"/>
              <a:t> </a:t>
            </a:r>
            <a:r>
              <a:rPr lang="tr-TR" dirty="0" err="1"/>
              <a:t>Greece</a:t>
            </a:r>
            <a:endParaRPr lang="tr-TR" dirty="0"/>
          </a:p>
          <a:p>
            <a:pPr lvl="1"/>
            <a:r>
              <a:rPr lang="tr-TR" dirty="0" err="1"/>
              <a:t>the</a:t>
            </a:r>
            <a:r>
              <a:rPr lang="tr-TR" dirty="0"/>
              <a:t> </a:t>
            </a:r>
            <a:r>
              <a:rPr lang="tr-TR" dirty="0" err="1"/>
              <a:t>straits</a:t>
            </a:r>
            <a:r>
              <a:rPr lang="tr-TR" dirty="0"/>
              <a:t> </a:t>
            </a:r>
            <a:r>
              <a:rPr lang="tr-TR" dirty="0" err="1"/>
              <a:t>were</a:t>
            </a:r>
            <a:r>
              <a:rPr lang="tr-TR" dirty="0"/>
              <a:t> </a:t>
            </a:r>
            <a:r>
              <a:rPr lang="tr-TR" dirty="0" err="1"/>
              <a:t>internationalized</a:t>
            </a:r>
            <a:r>
              <a:rPr lang="tr-TR" dirty="0"/>
              <a:t>. </a:t>
            </a:r>
          </a:p>
          <a:p>
            <a:pPr lvl="1"/>
            <a:r>
              <a:rPr lang="tr-TR" dirty="0"/>
              <a:t>An </a:t>
            </a:r>
            <a:r>
              <a:rPr lang="tr-TR" dirty="0" err="1"/>
              <a:t>independent</a:t>
            </a:r>
            <a:r>
              <a:rPr lang="tr-TR" dirty="0"/>
              <a:t> </a:t>
            </a:r>
            <a:r>
              <a:rPr lang="tr-TR" dirty="0" err="1"/>
              <a:t>Armenian</a:t>
            </a:r>
            <a:r>
              <a:rPr lang="tr-TR" dirty="0"/>
              <a:t> </a:t>
            </a:r>
            <a:r>
              <a:rPr lang="tr-TR" dirty="0" err="1"/>
              <a:t>republic</a:t>
            </a:r>
            <a:r>
              <a:rPr lang="tr-TR" dirty="0"/>
              <a:t> </a:t>
            </a:r>
            <a:r>
              <a:rPr lang="tr-TR" dirty="0" err="1"/>
              <a:t>was</a:t>
            </a:r>
            <a:r>
              <a:rPr lang="tr-TR" dirty="0"/>
              <a:t> </a:t>
            </a:r>
            <a:r>
              <a:rPr lang="tr-TR" dirty="0" err="1"/>
              <a:t>created</a:t>
            </a:r>
            <a:r>
              <a:rPr lang="tr-TR" dirty="0"/>
              <a:t> in </a:t>
            </a:r>
            <a:r>
              <a:rPr lang="tr-TR" dirty="0" err="1"/>
              <a:t>Eastern</a:t>
            </a:r>
            <a:r>
              <a:rPr lang="tr-TR" dirty="0"/>
              <a:t> Anatolia. </a:t>
            </a:r>
          </a:p>
          <a:p>
            <a:pPr lvl="1"/>
            <a:r>
              <a:rPr lang="tr-TR" dirty="0"/>
              <a:t>France </a:t>
            </a:r>
            <a:r>
              <a:rPr lang="tr-TR" dirty="0" err="1"/>
              <a:t>established</a:t>
            </a:r>
            <a:r>
              <a:rPr lang="tr-TR" dirty="0"/>
              <a:t> </a:t>
            </a:r>
            <a:r>
              <a:rPr lang="tr-TR" dirty="0" err="1"/>
              <a:t>mandates</a:t>
            </a:r>
            <a:r>
              <a:rPr lang="tr-TR" dirty="0"/>
              <a:t> in </a:t>
            </a:r>
            <a:r>
              <a:rPr lang="tr-TR" dirty="0" err="1"/>
              <a:t>Syria</a:t>
            </a:r>
            <a:r>
              <a:rPr lang="tr-TR" dirty="0"/>
              <a:t> </a:t>
            </a:r>
            <a:r>
              <a:rPr lang="tr-TR" dirty="0" err="1"/>
              <a:t>and</a:t>
            </a:r>
            <a:r>
              <a:rPr lang="tr-TR" dirty="0"/>
              <a:t> </a:t>
            </a:r>
            <a:r>
              <a:rPr lang="tr-TR" dirty="0" err="1"/>
              <a:t>Lebanon</a:t>
            </a:r>
            <a:r>
              <a:rPr lang="tr-TR" dirty="0"/>
              <a:t> </a:t>
            </a:r>
            <a:r>
              <a:rPr lang="tr-TR" dirty="0" err="1"/>
              <a:t>and</a:t>
            </a:r>
            <a:r>
              <a:rPr lang="tr-TR" dirty="0"/>
              <a:t> a </a:t>
            </a:r>
            <a:r>
              <a:rPr lang="tr-TR" dirty="0" err="1"/>
              <a:t>sphere</a:t>
            </a:r>
            <a:r>
              <a:rPr lang="tr-TR" dirty="0"/>
              <a:t> of </a:t>
            </a:r>
            <a:r>
              <a:rPr lang="tr-TR" dirty="0" err="1"/>
              <a:t>influence</a:t>
            </a:r>
            <a:r>
              <a:rPr lang="tr-TR" dirty="0"/>
              <a:t> in </a:t>
            </a:r>
            <a:r>
              <a:rPr lang="tr-TR" dirty="0" err="1"/>
              <a:t>southern</a:t>
            </a:r>
            <a:r>
              <a:rPr lang="tr-TR" dirty="0"/>
              <a:t> Anatolia. Britain </a:t>
            </a:r>
            <a:r>
              <a:rPr lang="tr-TR" dirty="0" err="1"/>
              <a:t>established</a:t>
            </a:r>
            <a:r>
              <a:rPr lang="tr-TR" dirty="0"/>
              <a:t> </a:t>
            </a:r>
            <a:r>
              <a:rPr lang="tr-TR" dirty="0" err="1"/>
              <a:t>mandates</a:t>
            </a:r>
            <a:r>
              <a:rPr lang="tr-TR" dirty="0"/>
              <a:t> in </a:t>
            </a:r>
            <a:r>
              <a:rPr lang="tr-TR" dirty="0" err="1"/>
              <a:t>Palestine,southern</a:t>
            </a:r>
            <a:r>
              <a:rPr lang="tr-TR" dirty="0"/>
              <a:t> </a:t>
            </a:r>
            <a:r>
              <a:rPr lang="tr-TR" dirty="0" err="1"/>
              <a:t>Syria</a:t>
            </a:r>
            <a:r>
              <a:rPr lang="tr-TR" dirty="0"/>
              <a:t> (</a:t>
            </a:r>
            <a:r>
              <a:rPr lang="tr-TR" dirty="0" err="1"/>
              <a:t>now</a:t>
            </a:r>
            <a:r>
              <a:rPr lang="tr-TR" dirty="0"/>
              <a:t> </a:t>
            </a:r>
            <a:r>
              <a:rPr lang="tr-TR" dirty="0" err="1"/>
              <a:t>called</a:t>
            </a:r>
            <a:r>
              <a:rPr lang="tr-TR" dirty="0"/>
              <a:t> </a:t>
            </a:r>
            <a:r>
              <a:rPr lang="tr-TR" dirty="0" err="1"/>
              <a:t>Transjordan</a:t>
            </a:r>
            <a:r>
              <a:rPr lang="tr-TR" dirty="0"/>
              <a:t>) </a:t>
            </a:r>
            <a:r>
              <a:rPr lang="tr-TR" dirty="0" err="1"/>
              <a:t>and</a:t>
            </a:r>
            <a:r>
              <a:rPr lang="tr-TR" dirty="0"/>
              <a:t> </a:t>
            </a:r>
            <a:r>
              <a:rPr lang="tr-TR" dirty="0" err="1"/>
              <a:t>Mesopotamia</a:t>
            </a:r>
            <a:r>
              <a:rPr lang="tr-TR" dirty="0"/>
              <a:t> (</a:t>
            </a:r>
            <a:r>
              <a:rPr lang="tr-TR" dirty="0" err="1"/>
              <a:t>Iraq</a:t>
            </a:r>
            <a:r>
              <a:rPr lang="tr-TR" dirty="0"/>
              <a:t>), </a:t>
            </a:r>
            <a:r>
              <a:rPr lang="tr-TR" dirty="0" err="1"/>
              <a:t>including</a:t>
            </a:r>
            <a:r>
              <a:rPr lang="tr-TR" dirty="0"/>
              <a:t> </a:t>
            </a:r>
            <a:r>
              <a:rPr lang="tr-TR" dirty="0" err="1"/>
              <a:t>Mosul</a:t>
            </a:r>
            <a:r>
              <a:rPr lang="tr-TR" dirty="0"/>
              <a:t>.</a:t>
            </a:r>
          </a:p>
          <a:p>
            <a:pPr lvl="1"/>
            <a:r>
              <a:rPr lang="tr-TR" dirty="0" err="1"/>
              <a:t>Italy</a:t>
            </a:r>
            <a:r>
              <a:rPr lang="tr-TR" dirty="0"/>
              <a:t> </a:t>
            </a:r>
            <a:r>
              <a:rPr lang="tr-TR" dirty="0" err="1"/>
              <a:t>received</a:t>
            </a:r>
            <a:r>
              <a:rPr lang="tr-TR" dirty="0"/>
              <a:t> </a:t>
            </a:r>
            <a:r>
              <a:rPr lang="tr-TR" dirty="0" err="1"/>
              <a:t>the</a:t>
            </a:r>
            <a:r>
              <a:rPr lang="tr-TR" dirty="0"/>
              <a:t> </a:t>
            </a:r>
            <a:r>
              <a:rPr lang="tr-TR" dirty="0" err="1"/>
              <a:t>southwestern</a:t>
            </a:r>
            <a:r>
              <a:rPr lang="tr-TR" dirty="0"/>
              <a:t> </a:t>
            </a:r>
            <a:r>
              <a:rPr lang="tr-TR" dirty="0" err="1"/>
              <a:t>part</a:t>
            </a:r>
            <a:r>
              <a:rPr lang="tr-TR" dirty="0"/>
              <a:t> of </a:t>
            </a:r>
            <a:r>
              <a:rPr lang="tr-TR" dirty="0" err="1"/>
              <a:t>Asia</a:t>
            </a:r>
            <a:r>
              <a:rPr lang="tr-TR" dirty="0"/>
              <a:t> </a:t>
            </a:r>
            <a:r>
              <a:rPr lang="tr-TR" dirty="0" err="1"/>
              <a:t>Minor</a:t>
            </a:r>
            <a:r>
              <a:rPr lang="tr-TR" dirty="0"/>
              <a:t> as a </a:t>
            </a:r>
            <a:r>
              <a:rPr lang="tr-TR" dirty="0" err="1"/>
              <a:t>sphere</a:t>
            </a:r>
            <a:r>
              <a:rPr lang="tr-TR" dirty="0"/>
              <a:t> of </a:t>
            </a:r>
            <a:r>
              <a:rPr lang="tr-TR" dirty="0" err="1"/>
              <a:t>influence</a:t>
            </a:r>
            <a:r>
              <a:rPr lang="tr-TR" dirty="0"/>
              <a:t>.</a:t>
            </a:r>
          </a:p>
          <a:p>
            <a:pPr lvl="1"/>
            <a:r>
              <a:rPr lang="tr-TR" dirty="0" err="1"/>
              <a:t>Kurdistan</a:t>
            </a:r>
            <a:r>
              <a:rPr lang="tr-TR" dirty="0"/>
              <a:t> </a:t>
            </a:r>
            <a:r>
              <a:rPr lang="tr-TR" dirty="0" err="1"/>
              <a:t>to</a:t>
            </a:r>
            <a:r>
              <a:rPr lang="tr-TR" dirty="0"/>
              <a:t> </a:t>
            </a:r>
            <a:r>
              <a:rPr lang="tr-TR" dirty="0" err="1"/>
              <a:t>the</a:t>
            </a:r>
            <a:r>
              <a:rPr lang="tr-TR" dirty="0"/>
              <a:t> North of </a:t>
            </a:r>
            <a:r>
              <a:rPr lang="tr-TR" dirty="0" err="1"/>
              <a:t>the</a:t>
            </a:r>
            <a:r>
              <a:rPr lang="tr-TR" dirty="0"/>
              <a:t> </a:t>
            </a:r>
            <a:r>
              <a:rPr lang="tr-TR" dirty="0" err="1"/>
              <a:t>province</a:t>
            </a:r>
            <a:r>
              <a:rPr lang="tr-TR" dirty="0"/>
              <a:t> of </a:t>
            </a:r>
            <a:r>
              <a:rPr lang="tr-TR" dirty="0" err="1"/>
              <a:t>Mosul</a:t>
            </a:r>
            <a:r>
              <a:rPr lang="tr-TR" dirty="0"/>
              <a:t> </a:t>
            </a:r>
            <a:r>
              <a:rPr lang="tr-TR" dirty="0" err="1"/>
              <a:t>was</a:t>
            </a:r>
            <a:r>
              <a:rPr lang="tr-TR" dirty="0"/>
              <a:t> </a:t>
            </a:r>
            <a:r>
              <a:rPr lang="tr-TR" dirty="0" err="1"/>
              <a:t>left</a:t>
            </a:r>
            <a:r>
              <a:rPr lang="tr-TR" dirty="0"/>
              <a:t> </a:t>
            </a:r>
            <a:r>
              <a:rPr lang="tr-TR" dirty="0" err="1"/>
              <a:t>with</a:t>
            </a:r>
            <a:r>
              <a:rPr lang="tr-TR" dirty="0"/>
              <a:t> </a:t>
            </a:r>
            <a:r>
              <a:rPr lang="tr-TR" dirty="0" err="1"/>
              <a:t>the</a:t>
            </a:r>
            <a:r>
              <a:rPr lang="tr-TR" dirty="0"/>
              <a:t> </a:t>
            </a:r>
            <a:r>
              <a:rPr lang="tr-TR" dirty="0" err="1"/>
              <a:t>Ottoman</a:t>
            </a:r>
            <a:r>
              <a:rPr lang="tr-TR" dirty="0"/>
              <a:t> </a:t>
            </a:r>
            <a:r>
              <a:rPr lang="tr-TR" dirty="0" err="1"/>
              <a:t>Empire</a:t>
            </a:r>
            <a:r>
              <a:rPr lang="tr-TR" dirty="0"/>
              <a:t>, but </a:t>
            </a:r>
            <a:r>
              <a:rPr lang="tr-TR" dirty="0" err="1"/>
              <a:t>was</a:t>
            </a:r>
            <a:r>
              <a:rPr lang="tr-TR" dirty="0"/>
              <a:t> </a:t>
            </a:r>
            <a:r>
              <a:rPr lang="tr-TR" dirty="0" err="1"/>
              <a:t>to</a:t>
            </a:r>
            <a:r>
              <a:rPr lang="tr-TR" dirty="0"/>
              <a:t> </a:t>
            </a:r>
            <a:r>
              <a:rPr lang="tr-TR" dirty="0" err="1"/>
              <a:t>receive</a:t>
            </a:r>
            <a:r>
              <a:rPr lang="tr-TR" dirty="0"/>
              <a:t> </a:t>
            </a:r>
            <a:r>
              <a:rPr lang="tr-TR" dirty="0" err="1" smtClean="0"/>
              <a:t>autonomy</a:t>
            </a:r>
            <a:r>
              <a:rPr lang="tr-TR" dirty="0" smtClean="0"/>
              <a:t> </a:t>
            </a:r>
            <a:r>
              <a:rPr lang="tr-TR" dirty="0" err="1"/>
              <a:t>and</a:t>
            </a:r>
            <a:r>
              <a:rPr lang="tr-TR" dirty="0"/>
              <a:t> </a:t>
            </a:r>
            <a:r>
              <a:rPr lang="tr-TR" dirty="0" err="1"/>
              <a:t>the</a:t>
            </a:r>
            <a:r>
              <a:rPr lang="tr-TR" dirty="0"/>
              <a:t> </a:t>
            </a:r>
            <a:r>
              <a:rPr lang="tr-TR" dirty="0" err="1"/>
              <a:t>right</a:t>
            </a:r>
            <a:r>
              <a:rPr lang="tr-TR" dirty="0"/>
              <a:t> </a:t>
            </a:r>
            <a:r>
              <a:rPr lang="tr-TR" dirty="0" err="1"/>
              <a:t>to</a:t>
            </a:r>
            <a:r>
              <a:rPr lang="tr-TR" dirty="0"/>
              <a:t> </a:t>
            </a:r>
            <a:r>
              <a:rPr lang="tr-TR" dirty="0" err="1"/>
              <a:t>appeal</a:t>
            </a:r>
            <a:r>
              <a:rPr lang="tr-TR" dirty="0"/>
              <a:t> </a:t>
            </a:r>
            <a:r>
              <a:rPr lang="tr-TR" dirty="0" err="1"/>
              <a:t>for</a:t>
            </a:r>
            <a:r>
              <a:rPr lang="tr-TR" dirty="0"/>
              <a:t> </a:t>
            </a:r>
            <a:r>
              <a:rPr lang="tr-TR" dirty="0" err="1"/>
              <a:t>independence</a:t>
            </a:r>
            <a:r>
              <a:rPr lang="tr-TR" dirty="0"/>
              <a:t> </a:t>
            </a:r>
            <a:r>
              <a:rPr lang="tr-TR" dirty="0" err="1"/>
              <a:t>to</a:t>
            </a:r>
            <a:r>
              <a:rPr lang="tr-TR" dirty="0"/>
              <a:t> </a:t>
            </a:r>
            <a:r>
              <a:rPr lang="tr-TR" dirty="0" err="1"/>
              <a:t>the</a:t>
            </a:r>
            <a:r>
              <a:rPr lang="tr-TR" dirty="0"/>
              <a:t> </a:t>
            </a:r>
            <a:r>
              <a:rPr lang="tr-TR" dirty="0" err="1"/>
              <a:t>League</a:t>
            </a:r>
            <a:r>
              <a:rPr lang="tr-TR" dirty="0"/>
              <a:t> of Nations </a:t>
            </a:r>
            <a:r>
              <a:rPr lang="tr-TR" dirty="0" err="1"/>
              <a:t>within</a:t>
            </a:r>
            <a:r>
              <a:rPr lang="tr-TR" dirty="0"/>
              <a:t> a </a:t>
            </a:r>
            <a:r>
              <a:rPr lang="tr-TR" dirty="0" err="1"/>
              <a:t>year</a:t>
            </a:r>
            <a:r>
              <a:rPr lang="tr-TR" dirty="0"/>
              <a:t>.</a:t>
            </a:r>
          </a:p>
          <a:p>
            <a:pPr lvl="1"/>
            <a:r>
              <a:rPr lang="tr-TR" dirty="0" err="1"/>
              <a:t>Capitulations</a:t>
            </a:r>
            <a:r>
              <a:rPr lang="tr-TR" dirty="0"/>
              <a:t> </a:t>
            </a:r>
            <a:r>
              <a:rPr lang="tr-TR" dirty="0" err="1"/>
              <a:t>reinstated</a:t>
            </a:r>
            <a:r>
              <a:rPr lang="tr-TR" dirty="0"/>
              <a:t>.</a:t>
            </a:r>
          </a:p>
          <a:p>
            <a:endParaRPr lang="tr-TR" dirty="0"/>
          </a:p>
        </p:txBody>
      </p:sp>
    </p:spTree>
    <p:extLst>
      <p:ext uri="{BB962C8B-B14F-4D97-AF65-F5344CB8AC3E}">
        <p14:creationId xmlns:p14="http://schemas.microsoft.com/office/powerpoint/2010/main" val="5033452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Sevres</a:t>
            </a:r>
            <a:r>
              <a:rPr lang="tr-TR" dirty="0" smtClean="0"/>
              <a:t> </a:t>
            </a:r>
            <a:r>
              <a:rPr lang="tr-TR" dirty="0" err="1" smtClean="0"/>
              <a:t>Treaty</a:t>
            </a:r>
            <a:r>
              <a:rPr lang="tr-TR" dirty="0" smtClean="0"/>
              <a:t>, 1920</a:t>
            </a:r>
            <a:endParaRPr lang="tr-TR" dirty="0"/>
          </a:p>
        </p:txBody>
      </p:sp>
      <p:pic>
        <p:nvPicPr>
          <p:cNvPr id="4" name="Content Placeholder 3" descr="Map-color-Treaty-of-Sevres-748832.png"/>
          <p:cNvPicPr>
            <a:picLocks noGrp="1" noChangeAspect="1"/>
          </p:cNvPicPr>
          <p:nvPr>
            <p:ph idx="1"/>
          </p:nvPr>
        </p:nvPicPr>
        <p:blipFill>
          <a:blip r:embed="rId2" cstate="print"/>
          <a:stretch>
            <a:fillRect/>
          </a:stretch>
        </p:blipFill>
        <p:spPr>
          <a:xfrm>
            <a:off x="1603614" y="1270581"/>
            <a:ext cx="7062084" cy="5104878"/>
          </a:xfrm>
          <a:prstGeom prst="rect">
            <a:avLst/>
          </a:prstGeom>
        </p:spPr>
      </p:pic>
    </p:spTree>
    <p:extLst>
      <p:ext uri="{BB962C8B-B14F-4D97-AF65-F5344CB8AC3E}">
        <p14:creationId xmlns:p14="http://schemas.microsoft.com/office/powerpoint/2010/main" val="2529418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err="1" smtClean="0"/>
              <a:t>TanzImat</a:t>
            </a:r>
            <a:r>
              <a:rPr lang="tr-TR" b="1" dirty="0" smtClean="0"/>
              <a:t> </a:t>
            </a:r>
            <a:r>
              <a:rPr lang="tr-TR" b="1" dirty="0" err="1" smtClean="0"/>
              <a:t>Era</a:t>
            </a:r>
            <a:r>
              <a:rPr lang="tr-TR" b="1" dirty="0" smtClean="0"/>
              <a:t> (1839-1876)</a:t>
            </a:r>
            <a:r>
              <a:rPr lang="tr-TR" b="1" dirty="0"/>
              <a:t/>
            </a:r>
            <a:br>
              <a:rPr lang="tr-TR" b="1" dirty="0"/>
            </a:br>
            <a:endParaRPr lang="tr-TR" dirty="0"/>
          </a:p>
        </p:txBody>
      </p:sp>
      <p:sp>
        <p:nvSpPr>
          <p:cNvPr id="3" name="2 İçerik Yer Tutucusu"/>
          <p:cNvSpPr>
            <a:spLocks noGrp="1"/>
          </p:cNvSpPr>
          <p:nvPr>
            <p:ph idx="1"/>
          </p:nvPr>
        </p:nvSpPr>
        <p:spPr/>
        <p:txBody>
          <a:bodyPr/>
          <a:lstStyle/>
          <a:p>
            <a:r>
              <a:rPr lang="tr-TR" b="1" dirty="0" smtClean="0"/>
              <a:t>Tanzimat is </a:t>
            </a:r>
            <a:r>
              <a:rPr lang="tr-TR" b="1" dirty="0" err="1" smtClean="0"/>
              <a:t>the</a:t>
            </a:r>
            <a:r>
              <a:rPr lang="tr-TR" b="1" dirty="0" smtClean="0"/>
              <a:t> </a:t>
            </a:r>
            <a:r>
              <a:rPr lang="tr-TR" b="1" dirty="0" err="1" smtClean="0"/>
              <a:t>plural</a:t>
            </a:r>
            <a:r>
              <a:rPr lang="tr-TR" b="1" dirty="0" smtClean="0"/>
              <a:t> of </a:t>
            </a:r>
            <a:r>
              <a:rPr lang="tr-TR" b="1" dirty="0" err="1" smtClean="0"/>
              <a:t>Arabic</a:t>
            </a:r>
            <a:r>
              <a:rPr lang="tr-TR" b="1" dirty="0" smtClean="0"/>
              <a:t> </a:t>
            </a:r>
            <a:r>
              <a:rPr lang="tr-TR" b="1" dirty="0" err="1" smtClean="0"/>
              <a:t>verbal</a:t>
            </a:r>
            <a:r>
              <a:rPr lang="tr-TR" b="1" dirty="0" smtClean="0"/>
              <a:t> </a:t>
            </a:r>
            <a:r>
              <a:rPr lang="tr-TR" b="1" dirty="0" err="1" smtClean="0"/>
              <a:t>noun</a:t>
            </a:r>
            <a:r>
              <a:rPr lang="tr-TR" b="1" dirty="0" smtClean="0"/>
              <a:t> «tanzim» </a:t>
            </a:r>
            <a:r>
              <a:rPr lang="tr-TR" b="1" dirty="0" err="1" smtClean="0"/>
              <a:t>which</a:t>
            </a:r>
            <a:r>
              <a:rPr lang="tr-TR" b="1" dirty="0" smtClean="0"/>
              <a:t> </a:t>
            </a:r>
            <a:r>
              <a:rPr lang="tr-TR" b="1" dirty="0" err="1" smtClean="0"/>
              <a:t>means</a:t>
            </a:r>
            <a:r>
              <a:rPr lang="tr-TR" b="1" dirty="0" smtClean="0"/>
              <a:t> «</a:t>
            </a:r>
            <a:r>
              <a:rPr lang="tr-TR" b="1" dirty="0" err="1" smtClean="0"/>
              <a:t>arranging</a:t>
            </a:r>
            <a:r>
              <a:rPr lang="tr-TR" b="1" dirty="0" smtClean="0"/>
              <a:t>» «</a:t>
            </a:r>
            <a:r>
              <a:rPr lang="tr-TR" b="1" dirty="0" err="1" smtClean="0"/>
              <a:t>regulating</a:t>
            </a:r>
            <a:r>
              <a:rPr lang="tr-TR" b="1" dirty="0" smtClean="0"/>
              <a:t>» </a:t>
            </a:r>
            <a:r>
              <a:rPr lang="tr-TR" b="1" dirty="0" err="1" smtClean="0"/>
              <a:t>or</a:t>
            </a:r>
            <a:r>
              <a:rPr lang="tr-TR" b="1" dirty="0" smtClean="0"/>
              <a:t> «</a:t>
            </a:r>
            <a:r>
              <a:rPr lang="tr-TR" b="1" dirty="0" err="1" smtClean="0"/>
              <a:t>reforming</a:t>
            </a:r>
            <a:r>
              <a:rPr lang="tr-TR" b="1" dirty="0" smtClean="0"/>
              <a:t>».</a:t>
            </a:r>
          </a:p>
          <a:p>
            <a:pPr marL="0" indent="0">
              <a:buNone/>
            </a:pPr>
            <a:endParaRPr lang="tr-TR" b="1" dirty="0" smtClean="0"/>
          </a:p>
          <a:p>
            <a:r>
              <a:rPr lang="tr-TR" b="1" dirty="0" err="1" smtClean="0"/>
              <a:t>Major</a:t>
            </a:r>
            <a:r>
              <a:rPr lang="tr-TR" b="1" dirty="0" smtClean="0"/>
              <a:t> </a:t>
            </a:r>
            <a:r>
              <a:rPr lang="tr-TR" b="1" dirty="0" err="1" smtClean="0"/>
              <a:t>Themes</a:t>
            </a:r>
            <a:r>
              <a:rPr lang="tr-TR" b="1" dirty="0" smtClean="0"/>
              <a:t>:</a:t>
            </a:r>
          </a:p>
          <a:p>
            <a:pPr lvl="1"/>
            <a:r>
              <a:rPr lang="tr-TR" sz="1800" b="1" dirty="0" err="1" smtClean="0"/>
              <a:t>Shift</a:t>
            </a:r>
            <a:r>
              <a:rPr lang="tr-TR" sz="1800" b="1" dirty="0" smtClean="0"/>
              <a:t> of </a:t>
            </a:r>
            <a:r>
              <a:rPr lang="tr-TR" sz="1800" b="1" dirty="0" err="1" smtClean="0"/>
              <a:t>power</a:t>
            </a:r>
            <a:r>
              <a:rPr lang="tr-TR" sz="1800" b="1" dirty="0" smtClean="0"/>
              <a:t> </a:t>
            </a:r>
            <a:r>
              <a:rPr lang="tr-TR" sz="1800" b="1" dirty="0" err="1" smtClean="0"/>
              <a:t>from</a:t>
            </a:r>
            <a:r>
              <a:rPr lang="tr-TR" sz="1800" b="1" dirty="0" smtClean="0"/>
              <a:t> Sultan </a:t>
            </a:r>
            <a:r>
              <a:rPr lang="tr-TR" sz="1800" b="1" dirty="0" err="1" smtClean="0"/>
              <a:t>to</a:t>
            </a:r>
            <a:r>
              <a:rPr lang="tr-TR" sz="1800" b="1" dirty="0" smtClean="0"/>
              <a:t> </a:t>
            </a:r>
            <a:r>
              <a:rPr lang="tr-TR" sz="1800" b="1" dirty="0" err="1" smtClean="0"/>
              <a:t>Bureaucracy</a:t>
            </a:r>
            <a:endParaRPr lang="tr-TR" sz="1800" b="1" dirty="0"/>
          </a:p>
          <a:p>
            <a:pPr lvl="1"/>
            <a:r>
              <a:rPr lang="tr-TR" sz="1800" b="1" dirty="0" err="1" smtClean="0"/>
              <a:t>Two</a:t>
            </a:r>
            <a:r>
              <a:rPr lang="tr-TR" sz="1800" b="1" dirty="0" smtClean="0"/>
              <a:t> </a:t>
            </a:r>
            <a:r>
              <a:rPr lang="tr-TR" sz="1800" b="1" dirty="0" err="1" smtClean="0"/>
              <a:t>major</a:t>
            </a:r>
            <a:r>
              <a:rPr lang="tr-TR" sz="1800" b="1" dirty="0" smtClean="0"/>
              <a:t> </a:t>
            </a:r>
            <a:r>
              <a:rPr lang="tr-TR" sz="1800" b="1" dirty="0" err="1" smtClean="0"/>
              <a:t>documents</a:t>
            </a:r>
            <a:r>
              <a:rPr lang="tr-TR" sz="1800" b="1" dirty="0" smtClean="0"/>
              <a:t> of </a:t>
            </a:r>
            <a:r>
              <a:rPr lang="tr-TR" sz="1800" b="1" dirty="0" err="1" smtClean="0"/>
              <a:t>the</a:t>
            </a:r>
            <a:r>
              <a:rPr lang="tr-TR" sz="1800" b="1" dirty="0" smtClean="0"/>
              <a:t> </a:t>
            </a:r>
            <a:r>
              <a:rPr lang="tr-TR" sz="1800" b="1" dirty="0" err="1" smtClean="0"/>
              <a:t>Era</a:t>
            </a:r>
            <a:r>
              <a:rPr lang="tr-TR" sz="1800" b="1" dirty="0" smtClean="0"/>
              <a:t> </a:t>
            </a:r>
            <a:r>
              <a:rPr lang="tr-TR" sz="1800" b="1" dirty="0" err="1" smtClean="0"/>
              <a:t>before</a:t>
            </a:r>
            <a:r>
              <a:rPr lang="tr-TR" sz="1800" b="1" dirty="0" smtClean="0"/>
              <a:t> </a:t>
            </a:r>
            <a:r>
              <a:rPr lang="tr-TR" sz="1800" b="1" dirty="0" err="1" smtClean="0"/>
              <a:t>the</a:t>
            </a:r>
            <a:r>
              <a:rPr lang="tr-TR" sz="1800" b="1" dirty="0" smtClean="0"/>
              <a:t> 1st </a:t>
            </a:r>
            <a:r>
              <a:rPr lang="tr-TR" sz="1800" b="1" dirty="0" err="1" smtClean="0"/>
              <a:t>constitutional</a:t>
            </a:r>
            <a:r>
              <a:rPr lang="tr-TR" sz="1800" b="1" dirty="0" smtClean="0"/>
              <a:t> </a:t>
            </a:r>
            <a:r>
              <a:rPr lang="tr-TR" sz="1800" b="1" dirty="0" err="1" smtClean="0"/>
              <a:t>Period</a:t>
            </a:r>
            <a:r>
              <a:rPr lang="tr-TR" sz="1800" b="1" dirty="0" smtClean="0"/>
              <a:t>.</a:t>
            </a:r>
          </a:p>
          <a:p>
            <a:pPr lvl="2"/>
            <a:r>
              <a:rPr lang="tr-TR" sz="1800" b="1" dirty="0" smtClean="0"/>
              <a:t>Tanzimat Edict-1839 (Tanzimat Fermanı)</a:t>
            </a:r>
          </a:p>
          <a:p>
            <a:pPr lvl="2"/>
            <a:r>
              <a:rPr lang="tr-TR" sz="1800" b="1" dirty="0" smtClean="0"/>
              <a:t>Islahat (Reform) </a:t>
            </a:r>
            <a:r>
              <a:rPr lang="tr-TR" sz="1800" b="1" dirty="0" err="1" smtClean="0"/>
              <a:t>Edict</a:t>
            </a:r>
            <a:r>
              <a:rPr lang="tr-TR" sz="1800" b="1" dirty="0" smtClean="0"/>
              <a:t>- 1856 (Islahat Fermanı)</a:t>
            </a:r>
          </a:p>
          <a:p>
            <a:pPr marL="914400" lvl="2" indent="0">
              <a:buNone/>
            </a:pPr>
            <a:endParaRPr lang="tr-TR" sz="1800" b="1" dirty="0" smtClean="0"/>
          </a:p>
          <a:p>
            <a:pPr lvl="1"/>
            <a:endParaRPr lang="tr-TR" b="1" dirty="0" smtClean="0"/>
          </a:p>
          <a:p>
            <a:pPr marL="457200" lvl="1" indent="0">
              <a:buNone/>
            </a:pPr>
            <a:endParaRPr lang="tr-TR" b="1" dirty="0"/>
          </a:p>
        </p:txBody>
      </p:sp>
    </p:spTree>
    <p:extLst>
      <p:ext uri="{BB962C8B-B14F-4D97-AF65-F5344CB8AC3E}">
        <p14:creationId xmlns:p14="http://schemas.microsoft.com/office/powerpoint/2010/main" val="11106990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Sevres</a:t>
            </a:r>
            <a:r>
              <a:rPr lang="tr-TR" dirty="0" smtClean="0"/>
              <a:t> </a:t>
            </a:r>
            <a:r>
              <a:rPr lang="tr-TR" dirty="0" err="1" smtClean="0"/>
              <a:t>Treaty</a:t>
            </a:r>
            <a:r>
              <a:rPr lang="tr-TR" dirty="0" smtClean="0"/>
              <a:t> </a:t>
            </a:r>
            <a:r>
              <a:rPr lang="tr-TR" dirty="0" err="1" smtClean="0"/>
              <a:t>vs</a:t>
            </a:r>
            <a:r>
              <a:rPr lang="tr-TR" dirty="0" smtClean="0"/>
              <a:t> </a:t>
            </a:r>
            <a:r>
              <a:rPr lang="tr-TR" dirty="0" err="1" smtClean="0"/>
              <a:t>Lausanne</a:t>
            </a:r>
            <a:r>
              <a:rPr lang="tr-TR" dirty="0" smtClean="0"/>
              <a:t> </a:t>
            </a:r>
            <a:r>
              <a:rPr lang="tr-TR" dirty="0" err="1" smtClean="0"/>
              <a:t>Treaty</a:t>
            </a:r>
            <a:endParaRPr lang="tr-TR" dirty="0"/>
          </a:p>
        </p:txBody>
      </p:sp>
      <p:sp>
        <p:nvSpPr>
          <p:cNvPr id="3" name="Content Placeholder 2"/>
          <p:cNvSpPr>
            <a:spLocks noGrp="1"/>
          </p:cNvSpPr>
          <p:nvPr>
            <p:ph idx="1"/>
          </p:nvPr>
        </p:nvSpPr>
        <p:spPr>
          <a:xfrm>
            <a:off x="677334" y="1448973"/>
            <a:ext cx="8596668" cy="4592390"/>
          </a:xfrm>
        </p:spPr>
        <p:txBody>
          <a:bodyPr>
            <a:normAutofit/>
          </a:bodyPr>
          <a:lstStyle/>
          <a:p>
            <a:r>
              <a:rPr lang="tr-TR" dirty="0" err="1"/>
              <a:t>Basically</a:t>
            </a:r>
            <a:r>
              <a:rPr lang="tr-TR" dirty="0"/>
              <a:t>, </a:t>
            </a:r>
            <a:r>
              <a:rPr lang="tr-TR" dirty="0" err="1"/>
              <a:t>though</a:t>
            </a:r>
            <a:r>
              <a:rPr lang="tr-TR" dirty="0"/>
              <a:t> not in </a:t>
            </a:r>
            <a:r>
              <a:rPr lang="tr-TR" dirty="0" err="1"/>
              <a:t>every</a:t>
            </a:r>
            <a:r>
              <a:rPr lang="tr-TR" dirty="0"/>
              <a:t> </a:t>
            </a:r>
            <a:r>
              <a:rPr lang="tr-TR" dirty="0" err="1"/>
              <a:t>detail</a:t>
            </a:r>
            <a:r>
              <a:rPr lang="tr-TR" dirty="0"/>
              <a:t>, </a:t>
            </a:r>
            <a:r>
              <a:rPr lang="tr-TR" dirty="0" err="1"/>
              <a:t>the</a:t>
            </a:r>
            <a:r>
              <a:rPr lang="tr-TR" dirty="0"/>
              <a:t> </a:t>
            </a:r>
            <a:r>
              <a:rPr lang="tr-TR" dirty="0" err="1"/>
              <a:t>goals</a:t>
            </a:r>
            <a:r>
              <a:rPr lang="tr-TR" dirty="0"/>
              <a:t> of </a:t>
            </a:r>
            <a:r>
              <a:rPr lang="tr-TR" dirty="0" err="1"/>
              <a:t>the</a:t>
            </a:r>
            <a:r>
              <a:rPr lang="tr-TR" dirty="0"/>
              <a:t> </a:t>
            </a:r>
            <a:r>
              <a:rPr lang="tr-TR" dirty="0" err="1"/>
              <a:t>National</a:t>
            </a:r>
            <a:r>
              <a:rPr lang="tr-TR" dirty="0"/>
              <a:t> </a:t>
            </a:r>
            <a:r>
              <a:rPr lang="tr-TR" dirty="0" err="1"/>
              <a:t>Pact</a:t>
            </a:r>
            <a:r>
              <a:rPr lang="tr-TR" dirty="0"/>
              <a:t> had </a:t>
            </a:r>
            <a:r>
              <a:rPr lang="tr-TR" dirty="0" err="1"/>
              <a:t>been</a:t>
            </a:r>
            <a:r>
              <a:rPr lang="tr-TR" dirty="0"/>
              <a:t> </a:t>
            </a:r>
            <a:r>
              <a:rPr lang="tr-TR" dirty="0" err="1"/>
              <a:t>attained</a:t>
            </a:r>
            <a:r>
              <a:rPr lang="tr-TR" dirty="0"/>
              <a:t> </a:t>
            </a:r>
            <a:r>
              <a:rPr lang="tr-TR" dirty="0" err="1"/>
              <a:t>and</a:t>
            </a:r>
            <a:r>
              <a:rPr lang="tr-TR" dirty="0"/>
              <a:t> </a:t>
            </a:r>
            <a:r>
              <a:rPr lang="tr-TR" dirty="0" err="1"/>
              <a:t>within</a:t>
            </a:r>
            <a:r>
              <a:rPr lang="tr-TR" dirty="0"/>
              <a:t> </a:t>
            </a:r>
            <a:r>
              <a:rPr lang="tr-TR" dirty="0" err="1"/>
              <a:t>the</a:t>
            </a:r>
            <a:r>
              <a:rPr lang="tr-TR" dirty="0"/>
              <a:t> </a:t>
            </a:r>
            <a:r>
              <a:rPr lang="tr-TR" dirty="0" err="1"/>
              <a:t>borders</a:t>
            </a:r>
            <a:r>
              <a:rPr lang="tr-TR" dirty="0"/>
              <a:t> of </a:t>
            </a:r>
            <a:r>
              <a:rPr lang="tr-TR" dirty="0" err="1"/>
              <a:t>the</a:t>
            </a:r>
            <a:r>
              <a:rPr lang="tr-TR" dirty="0"/>
              <a:t> </a:t>
            </a:r>
            <a:r>
              <a:rPr lang="tr-TR" dirty="0" err="1" smtClean="0"/>
              <a:t>National</a:t>
            </a:r>
            <a:r>
              <a:rPr lang="tr-TR" dirty="0" smtClean="0"/>
              <a:t> </a:t>
            </a:r>
            <a:r>
              <a:rPr lang="tr-TR" dirty="0" err="1"/>
              <a:t>Pact</a:t>
            </a:r>
            <a:r>
              <a:rPr lang="tr-TR" dirty="0"/>
              <a:t> </a:t>
            </a:r>
            <a:r>
              <a:rPr lang="tr-TR" dirty="0" err="1"/>
              <a:t>the</a:t>
            </a:r>
            <a:r>
              <a:rPr lang="tr-TR" dirty="0"/>
              <a:t> </a:t>
            </a:r>
            <a:r>
              <a:rPr lang="tr-TR" dirty="0" err="1"/>
              <a:t>Turkey</a:t>
            </a:r>
            <a:r>
              <a:rPr lang="tr-TR" dirty="0"/>
              <a:t> </a:t>
            </a:r>
            <a:r>
              <a:rPr lang="tr-TR" dirty="0" err="1"/>
              <a:t>that</a:t>
            </a:r>
            <a:r>
              <a:rPr lang="tr-TR" dirty="0"/>
              <a:t> </a:t>
            </a:r>
            <a:r>
              <a:rPr lang="tr-TR" dirty="0" err="1"/>
              <a:t>emerged</a:t>
            </a:r>
            <a:r>
              <a:rPr lang="tr-TR" dirty="0"/>
              <a:t> </a:t>
            </a:r>
            <a:r>
              <a:rPr lang="tr-TR" dirty="0" err="1"/>
              <a:t>was</a:t>
            </a:r>
            <a:r>
              <a:rPr lang="tr-TR" dirty="0"/>
              <a:t> a </a:t>
            </a:r>
            <a:r>
              <a:rPr lang="tr-TR" dirty="0" err="1"/>
              <a:t>completely</a:t>
            </a:r>
            <a:r>
              <a:rPr lang="tr-TR" dirty="0"/>
              <a:t> </a:t>
            </a:r>
            <a:r>
              <a:rPr lang="tr-TR" dirty="0" err="1"/>
              <a:t>sovereign</a:t>
            </a:r>
            <a:r>
              <a:rPr lang="tr-TR" dirty="0"/>
              <a:t> </a:t>
            </a:r>
            <a:r>
              <a:rPr lang="tr-TR" dirty="0" err="1"/>
              <a:t>state</a:t>
            </a:r>
            <a:r>
              <a:rPr lang="tr-TR" dirty="0"/>
              <a:t>.</a:t>
            </a:r>
          </a:p>
          <a:p>
            <a:pPr lvl="1"/>
            <a:r>
              <a:rPr lang="tr-TR" dirty="0" err="1"/>
              <a:t>The</a:t>
            </a:r>
            <a:r>
              <a:rPr lang="tr-TR" dirty="0"/>
              <a:t> </a:t>
            </a:r>
            <a:r>
              <a:rPr lang="tr-TR" dirty="0" err="1"/>
              <a:t>Mosul</a:t>
            </a:r>
            <a:r>
              <a:rPr lang="tr-TR" dirty="0"/>
              <a:t> </a:t>
            </a:r>
            <a:r>
              <a:rPr lang="tr-TR" dirty="0" err="1"/>
              <a:t>stayed</a:t>
            </a:r>
            <a:r>
              <a:rPr lang="tr-TR" dirty="0"/>
              <a:t> in </a:t>
            </a:r>
            <a:r>
              <a:rPr lang="tr-TR" dirty="0" err="1"/>
              <a:t>Iraq</a:t>
            </a:r>
            <a:r>
              <a:rPr lang="tr-TR" dirty="0"/>
              <a:t> </a:t>
            </a:r>
            <a:r>
              <a:rPr lang="tr-TR" dirty="0" err="1"/>
              <a:t>with</a:t>
            </a:r>
            <a:r>
              <a:rPr lang="tr-TR" dirty="0"/>
              <a:t> British </a:t>
            </a:r>
            <a:r>
              <a:rPr lang="tr-TR" dirty="0" err="1"/>
              <a:t>control</a:t>
            </a:r>
            <a:r>
              <a:rPr lang="tr-TR" dirty="0"/>
              <a:t> </a:t>
            </a:r>
            <a:r>
              <a:rPr lang="tr-TR" dirty="0" err="1"/>
              <a:t>for</a:t>
            </a:r>
            <a:r>
              <a:rPr lang="tr-TR" dirty="0"/>
              <a:t> </a:t>
            </a:r>
            <a:r>
              <a:rPr lang="tr-TR" dirty="0" err="1"/>
              <a:t>Issue</a:t>
            </a:r>
            <a:r>
              <a:rPr lang="tr-TR" dirty="0"/>
              <a:t> </a:t>
            </a:r>
            <a:r>
              <a:rPr lang="tr-TR" dirty="0" err="1"/>
              <a:t>to</a:t>
            </a:r>
            <a:r>
              <a:rPr lang="tr-TR" dirty="0"/>
              <a:t> be </a:t>
            </a:r>
            <a:r>
              <a:rPr lang="tr-TR" dirty="0" err="1"/>
              <a:t>taken</a:t>
            </a:r>
            <a:r>
              <a:rPr lang="tr-TR" dirty="0"/>
              <a:t> </a:t>
            </a:r>
            <a:r>
              <a:rPr lang="tr-TR" dirty="0" err="1"/>
              <a:t>to</a:t>
            </a:r>
            <a:r>
              <a:rPr lang="tr-TR" dirty="0"/>
              <a:t> </a:t>
            </a:r>
            <a:r>
              <a:rPr lang="tr-TR" dirty="0" err="1"/>
              <a:t>LEague</a:t>
            </a:r>
            <a:r>
              <a:rPr lang="tr-TR" dirty="0"/>
              <a:t> of Nations.</a:t>
            </a:r>
          </a:p>
          <a:p>
            <a:pPr lvl="1"/>
            <a:r>
              <a:rPr lang="tr-TR" dirty="0"/>
              <a:t>Sancak of </a:t>
            </a:r>
            <a:r>
              <a:rPr lang="tr-TR" dirty="0" err="1"/>
              <a:t>Alexandrette</a:t>
            </a:r>
            <a:r>
              <a:rPr lang="tr-TR" dirty="0"/>
              <a:t> </a:t>
            </a:r>
            <a:r>
              <a:rPr lang="tr-TR" dirty="0" err="1"/>
              <a:t>remained</a:t>
            </a:r>
            <a:r>
              <a:rPr lang="tr-TR" dirty="0"/>
              <a:t> </a:t>
            </a:r>
            <a:r>
              <a:rPr lang="tr-TR" dirty="0" err="1"/>
              <a:t>with</a:t>
            </a:r>
            <a:r>
              <a:rPr lang="tr-TR" dirty="0"/>
              <a:t> French </a:t>
            </a:r>
            <a:r>
              <a:rPr lang="tr-TR" dirty="0" err="1"/>
              <a:t>Syria</a:t>
            </a:r>
            <a:r>
              <a:rPr lang="tr-TR" dirty="0"/>
              <a:t>., </a:t>
            </a:r>
            <a:r>
              <a:rPr lang="tr-TR" dirty="0" err="1"/>
              <a:t>except</a:t>
            </a:r>
            <a:r>
              <a:rPr lang="tr-TR" dirty="0"/>
              <a:t> </a:t>
            </a:r>
            <a:r>
              <a:rPr lang="tr-TR" dirty="0" err="1"/>
              <a:t>for</a:t>
            </a:r>
            <a:r>
              <a:rPr lang="tr-TR" dirty="0"/>
              <a:t> Gökçeada </a:t>
            </a:r>
            <a:r>
              <a:rPr lang="tr-TR" dirty="0" err="1"/>
              <a:t>and</a:t>
            </a:r>
            <a:r>
              <a:rPr lang="tr-TR" dirty="0"/>
              <a:t> Bozcada; </a:t>
            </a:r>
            <a:r>
              <a:rPr lang="tr-TR" dirty="0" err="1"/>
              <a:t>the</a:t>
            </a:r>
            <a:r>
              <a:rPr lang="tr-TR" dirty="0"/>
              <a:t> </a:t>
            </a:r>
            <a:r>
              <a:rPr lang="tr-TR" dirty="0" err="1"/>
              <a:t>Aegean</a:t>
            </a:r>
            <a:r>
              <a:rPr lang="tr-TR" dirty="0"/>
              <a:t> </a:t>
            </a:r>
            <a:r>
              <a:rPr lang="tr-TR" dirty="0" err="1"/>
              <a:t>islands</a:t>
            </a:r>
            <a:r>
              <a:rPr lang="tr-TR" dirty="0"/>
              <a:t> </a:t>
            </a:r>
            <a:r>
              <a:rPr lang="tr-TR" dirty="0" err="1"/>
              <a:t>remained</a:t>
            </a:r>
            <a:r>
              <a:rPr lang="tr-TR" dirty="0"/>
              <a:t> </a:t>
            </a:r>
            <a:r>
              <a:rPr lang="tr-TR" dirty="0" err="1"/>
              <a:t>with</a:t>
            </a:r>
            <a:r>
              <a:rPr lang="tr-TR" dirty="0"/>
              <a:t> </a:t>
            </a:r>
            <a:r>
              <a:rPr lang="tr-TR" dirty="0" err="1"/>
              <a:t>Greece</a:t>
            </a:r>
            <a:r>
              <a:rPr lang="tr-TR" dirty="0"/>
              <a:t> </a:t>
            </a:r>
            <a:r>
              <a:rPr lang="tr-TR" dirty="0" err="1"/>
              <a:t>and</a:t>
            </a:r>
            <a:r>
              <a:rPr lang="tr-TR" dirty="0"/>
              <a:t> </a:t>
            </a:r>
            <a:r>
              <a:rPr lang="tr-TR" dirty="0" err="1"/>
              <a:t>Italy</a:t>
            </a:r>
            <a:r>
              <a:rPr lang="tr-TR" dirty="0"/>
              <a:t>.</a:t>
            </a:r>
          </a:p>
          <a:p>
            <a:pPr lvl="1"/>
            <a:r>
              <a:rPr lang="tr-TR" dirty="0"/>
              <a:t>Anatolia </a:t>
            </a:r>
            <a:r>
              <a:rPr lang="tr-TR" dirty="0" err="1"/>
              <a:t>and</a:t>
            </a:r>
            <a:r>
              <a:rPr lang="tr-TR" dirty="0"/>
              <a:t> </a:t>
            </a:r>
            <a:r>
              <a:rPr lang="tr-TR" dirty="0" err="1"/>
              <a:t>Eastern</a:t>
            </a:r>
            <a:r>
              <a:rPr lang="tr-TR" dirty="0"/>
              <a:t> </a:t>
            </a:r>
            <a:r>
              <a:rPr lang="tr-TR" dirty="0" err="1"/>
              <a:t>Thrace</a:t>
            </a:r>
            <a:r>
              <a:rPr lang="tr-TR" dirty="0"/>
              <a:t> </a:t>
            </a:r>
            <a:r>
              <a:rPr lang="tr-TR" dirty="0" err="1"/>
              <a:t>became</a:t>
            </a:r>
            <a:r>
              <a:rPr lang="tr-TR" dirty="0"/>
              <a:t> </a:t>
            </a:r>
            <a:r>
              <a:rPr lang="tr-TR" dirty="0" err="1"/>
              <a:t>part</a:t>
            </a:r>
            <a:r>
              <a:rPr lang="tr-TR" dirty="0"/>
              <a:t> of </a:t>
            </a:r>
            <a:r>
              <a:rPr lang="tr-TR" dirty="0" err="1"/>
              <a:t>the</a:t>
            </a:r>
            <a:r>
              <a:rPr lang="tr-TR" dirty="0"/>
              <a:t> </a:t>
            </a:r>
            <a:r>
              <a:rPr lang="tr-TR" dirty="0" err="1"/>
              <a:t>new</a:t>
            </a:r>
            <a:r>
              <a:rPr lang="tr-TR" dirty="0"/>
              <a:t> </a:t>
            </a:r>
            <a:r>
              <a:rPr lang="tr-TR" dirty="0" err="1"/>
              <a:t>state</a:t>
            </a:r>
            <a:r>
              <a:rPr lang="tr-TR" dirty="0"/>
              <a:t> </a:t>
            </a:r>
            <a:r>
              <a:rPr lang="tr-TR" dirty="0" err="1"/>
              <a:t>and</a:t>
            </a:r>
            <a:r>
              <a:rPr lang="tr-TR" dirty="0"/>
              <a:t> </a:t>
            </a:r>
            <a:r>
              <a:rPr lang="tr-TR" dirty="0" err="1"/>
              <a:t>there</a:t>
            </a:r>
            <a:r>
              <a:rPr lang="tr-TR" dirty="0"/>
              <a:t> </a:t>
            </a:r>
            <a:r>
              <a:rPr lang="tr-TR" dirty="0" err="1"/>
              <a:t>was</a:t>
            </a:r>
            <a:r>
              <a:rPr lang="tr-TR" dirty="0"/>
              <a:t> </a:t>
            </a:r>
            <a:r>
              <a:rPr lang="tr-TR" dirty="0" err="1"/>
              <a:t>no</a:t>
            </a:r>
            <a:r>
              <a:rPr lang="tr-TR" dirty="0"/>
              <a:t> </a:t>
            </a:r>
            <a:r>
              <a:rPr lang="tr-TR" dirty="0" err="1"/>
              <a:t>mention</a:t>
            </a:r>
            <a:r>
              <a:rPr lang="tr-TR" dirty="0"/>
              <a:t> of </a:t>
            </a:r>
            <a:r>
              <a:rPr lang="tr-TR" dirty="0" err="1"/>
              <a:t>Armenia</a:t>
            </a:r>
            <a:r>
              <a:rPr lang="tr-TR" dirty="0"/>
              <a:t> </a:t>
            </a:r>
            <a:r>
              <a:rPr lang="tr-TR" dirty="0" err="1"/>
              <a:t>and</a:t>
            </a:r>
            <a:r>
              <a:rPr lang="tr-TR" dirty="0"/>
              <a:t> </a:t>
            </a:r>
            <a:r>
              <a:rPr lang="tr-TR" dirty="0" err="1"/>
              <a:t>Kurdistan</a:t>
            </a:r>
            <a:r>
              <a:rPr lang="tr-TR" dirty="0"/>
              <a:t>.</a:t>
            </a:r>
          </a:p>
          <a:p>
            <a:pPr lvl="1"/>
            <a:r>
              <a:rPr lang="tr-TR" dirty="0" err="1"/>
              <a:t>The</a:t>
            </a:r>
            <a:r>
              <a:rPr lang="tr-TR" dirty="0"/>
              <a:t> </a:t>
            </a:r>
            <a:r>
              <a:rPr lang="tr-TR" dirty="0" err="1"/>
              <a:t>straits</a:t>
            </a:r>
            <a:r>
              <a:rPr lang="tr-TR" dirty="0"/>
              <a:t> </a:t>
            </a:r>
            <a:r>
              <a:rPr lang="tr-TR" dirty="0" err="1"/>
              <a:t>zone</a:t>
            </a:r>
            <a:r>
              <a:rPr lang="tr-TR" dirty="0"/>
              <a:t> </a:t>
            </a:r>
            <a:r>
              <a:rPr lang="tr-TR" dirty="0" err="1"/>
              <a:t>was</a:t>
            </a:r>
            <a:r>
              <a:rPr lang="tr-TR" dirty="0"/>
              <a:t> </a:t>
            </a:r>
            <a:r>
              <a:rPr lang="tr-TR" dirty="0" err="1"/>
              <a:t>internationalized</a:t>
            </a:r>
            <a:r>
              <a:rPr lang="tr-TR" dirty="0"/>
              <a:t>; </a:t>
            </a:r>
            <a:r>
              <a:rPr lang="tr-TR" dirty="0" err="1"/>
              <a:t>under</a:t>
            </a:r>
            <a:r>
              <a:rPr lang="tr-TR" dirty="0"/>
              <a:t> a </a:t>
            </a:r>
            <a:r>
              <a:rPr lang="tr-TR" dirty="0" err="1"/>
              <a:t>commission</a:t>
            </a:r>
            <a:r>
              <a:rPr lang="tr-TR" dirty="0"/>
              <a:t> </a:t>
            </a:r>
            <a:r>
              <a:rPr lang="tr-TR" dirty="0" err="1"/>
              <a:t>chaired</a:t>
            </a:r>
            <a:r>
              <a:rPr lang="tr-TR" dirty="0"/>
              <a:t> </a:t>
            </a:r>
            <a:r>
              <a:rPr lang="tr-TR" dirty="0" err="1"/>
              <a:t>by</a:t>
            </a:r>
            <a:r>
              <a:rPr lang="tr-TR" dirty="0"/>
              <a:t> a </a:t>
            </a:r>
            <a:r>
              <a:rPr lang="tr-TR" dirty="0" err="1"/>
              <a:t>Turk</a:t>
            </a:r>
            <a:r>
              <a:rPr lang="tr-TR" dirty="0"/>
              <a:t> </a:t>
            </a:r>
            <a:r>
              <a:rPr lang="tr-TR" dirty="0" err="1"/>
              <a:t>and</a:t>
            </a:r>
            <a:r>
              <a:rPr lang="tr-TR" dirty="0"/>
              <a:t> </a:t>
            </a:r>
            <a:r>
              <a:rPr lang="tr-TR" dirty="0" err="1"/>
              <a:t>demilitarized</a:t>
            </a:r>
            <a:r>
              <a:rPr lang="tr-TR" dirty="0"/>
              <a:t>.</a:t>
            </a:r>
          </a:p>
          <a:p>
            <a:pPr lvl="1"/>
            <a:r>
              <a:rPr lang="tr-TR" dirty="0" err="1"/>
              <a:t>The</a:t>
            </a:r>
            <a:r>
              <a:rPr lang="tr-TR" dirty="0"/>
              <a:t> </a:t>
            </a:r>
            <a:r>
              <a:rPr lang="tr-TR" dirty="0" err="1"/>
              <a:t>capitulations</a:t>
            </a:r>
            <a:r>
              <a:rPr lang="tr-TR" dirty="0"/>
              <a:t> </a:t>
            </a:r>
            <a:r>
              <a:rPr lang="tr-TR" dirty="0" err="1"/>
              <a:t>remained</a:t>
            </a:r>
            <a:r>
              <a:rPr lang="tr-TR" dirty="0"/>
              <a:t> </a:t>
            </a:r>
            <a:r>
              <a:rPr lang="tr-TR" dirty="0" err="1"/>
              <a:t>abolished</a:t>
            </a:r>
            <a:r>
              <a:rPr lang="tr-TR" dirty="0"/>
              <a:t>, but </a:t>
            </a:r>
            <a:r>
              <a:rPr lang="tr-TR" dirty="0" err="1"/>
              <a:t>Turkey</a:t>
            </a:r>
            <a:r>
              <a:rPr lang="tr-TR" dirty="0"/>
              <a:t> had </a:t>
            </a:r>
            <a:r>
              <a:rPr lang="tr-TR" dirty="0" err="1"/>
              <a:t>to</a:t>
            </a:r>
            <a:r>
              <a:rPr lang="tr-TR" dirty="0"/>
              <a:t> </a:t>
            </a:r>
            <a:r>
              <a:rPr lang="tr-TR" dirty="0" err="1"/>
              <a:t>honour</a:t>
            </a:r>
            <a:r>
              <a:rPr lang="tr-TR" dirty="0"/>
              <a:t> </a:t>
            </a:r>
            <a:r>
              <a:rPr lang="tr-TR" dirty="0" err="1"/>
              <a:t>all</a:t>
            </a:r>
            <a:r>
              <a:rPr lang="tr-TR" dirty="0"/>
              <a:t> </a:t>
            </a:r>
            <a:r>
              <a:rPr lang="tr-TR" dirty="0" err="1"/>
              <a:t>existing</a:t>
            </a:r>
            <a:r>
              <a:rPr lang="tr-TR" dirty="0"/>
              <a:t> </a:t>
            </a:r>
            <a:r>
              <a:rPr lang="tr-TR" dirty="0" err="1"/>
              <a:t>foreign</a:t>
            </a:r>
            <a:r>
              <a:rPr lang="tr-TR" dirty="0"/>
              <a:t> </a:t>
            </a:r>
            <a:r>
              <a:rPr lang="tr-TR" dirty="0" err="1"/>
              <a:t>concessionsand</a:t>
            </a:r>
            <a:r>
              <a:rPr lang="tr-TR" dirty="0"/>
              <a:t> it </a:t>
            </a:r>
            <a:r>
              <a:rPr lang="tr-TR" dirty="0" err="1"/>
              <a:t>was</a:t>
            </a:r>
            <a:r>
              <a:rPr lang="tr-TR" dirty="0"/>
              <a:t> not </a:t>
            </a:r>
            <a:r>
              <a:rPr lang="tr-TR" dirty="0" err="1"/>
              <a:t>free</a:t>
            </a:r>
            <a:r>
              <a:rPr lang="tr-TR" dirty="0"/>
              <a:t> </a:t>
            </a:r>
            <a:r>
              <a:rPr lang="tr-TR" dirty="0" err="1"/>
              <a:t>to</a:t>
            </a:r>
            <a:r>
              <a:rPr lang="tr-TR" dirty="0"/>
              <a:t> </a:t>
            </a:r>
            <a:r>
              <a:rPr lang="tr-TR" dirty="0" err="1"/>
              <a:t>change</a:t>
            </a:r>
            <a:r>
              <a:rPr lang="tr-TR" dirty="0"/>
              <a:t> </a:t>
            </a:r>
            <a:r>
              <a:rPr lang="tr-TR" dirty="0" err="1"/>
              <a:t>its</a:t>
            </a:r>
            <a:r>
              <a:rPr lang="tr-TR" dirty="0"/>
              <a:t> </a:t>
            </a:r>
            <a:r>
              <a:rPr lang="tr-TR" dirty="0" err="1"/>
              <a:t>customs</a:t>
            </a:r>
            <a:r>
              <a:rPr lang="tr-TR" dirty="0"/>
              <a:t> </a:t>
            </a:r>
            <a:r>
              <a:rPr lang="tr-TR" dirty="0" err="1"/>
              <a:t>and</a:t>
            </a:r>
            <a:r>
              <a:rPr lang="tr-TR" dirty="0"/>
              <a:t> </a:t>
            </a:r>
            <a:r>
              <a:rPr lang="tr-TR" dirty="0" err="1"/>
              <a:t>tariffs</a:t>
            </a:r>
            <a:r>
              <a:rPr lang="tr-TR" dirty="0"/>
              <a:t> </a:t>
            </a:r>
            <a:r>
              <a:rPr lang="tr-TR" dirty="0" err="1"/>
              <a:t>till</a:t>
            </a:r>
            <a:r>
              <a:rPr lang="tr-TR" dirty="0"/>
              <a:t> 1929.</a:t>
            </a:r>
          </a:p>
          <a:p>
            <a:pPr lvl="1"/>
            <a:r>
              <a:rPr lang="tr-TR" dirty="0" err="1"/>
              <a:t>Minorities</a:t>
            </a:r>
            <a:r>
              <a:rPr lang="tr-TR" dirty="0"/>
              <a:t>: </a:t>
            </a:r>
            <a:r>
              <a:rPr lang="tr-TR" dirty="0" err="1"/>
              <a:t>Turkey</a:t>
            </a:r>
            <a:r>
              <a:rPr lang="tr-TR" dirty="0"/>
              <a:t> </a:t>
            </a:r>
            <a:r>
              <a:rPr lang="tr-TR" dirty="0" err="1"/>
              <a:t>bound</a:t>
            </a:r>
            <a:r>
              <a:rPr lang="tr-TR" dirty="0"/>
              <a:t> </a:t>
            </a:r>
            <a:r>
              <a:rPr lang="tr-TR" dirty="0" err="1"/>
              <a:t>itself</a:t>
            </a:r>
            <a:r>
              <a:rPr lang="tr-TR" dirty="0"/>
              <a:t> </a:t>
            </a:r>
            <a:r>
              <a:rPr lang="tr-TR" dirty="0" err="1"/>
              <a:t>to</a:t>
            </a:r>
            <a:r>
              <a:rPr lang="tr-TR" dirty="0"/>
              <a:t> </a:t>
            </a:r>
            <a:r>
              <a:rPr lang="tr-TR" dirty="0" err="1"/>
              <a:t>protect</a:t>
            </a:r>
            <a:r>
              <a:rPr lang="tr-TR" dirty="0"/>
              <a:t> </a:t>
            </a:r>
            <a:r>
              <a:rPr lang="tr-TR" dirty="0" err="1"/>
              <a:t>its</a:t>
            </a:r>
            <a:r>
              <a:rPr lang="tr-TR" dirty="0"/>
              <a:t> </a:t>
            </a:r>
            <a:r>
              <a:rPr lang="tr-TR" dirty="0" err="1"/>
              <a:t>citizens</a:t>
            </a:r>
            <a:r>
              <a:rPr lang="tr-TR" dirty="0"/>
              <a:t>; </a:t>
            </a:r>
            <a:r>
              <a:rPr lang="tr-TR" dirty="0" err="1"/>
              <a:t>regardless</a:t>
            </a:r>
            <a:r>
              <a:rPr lang="tr-TR" dirty="0"/>
              <a:t> of </a:t>
            </a:r>
            <a:r>
              <a:rPr lang="tr-TR" dirty="0" err="1"/>
              <a:t>creed</a:t>
            </a:r>
            <a:r>
              <a:rPr lang="tr-TR" dirty="0"/>
              <a:t>, </a:t>
            </a:r>
            <a:r>
              <a:rPr lang="tr-TR" dirty="0" err="1"/>
              <a:t>nationality</a:t>
            </a:r>
            <a:r>
              <a:rPr lang="tr-TR" dirty="0"/>
              <a:t> </a:t>
            </a:r>
            <a:r>
              <a:rPr lang="tr-TR" dirty="0" err="1"/>
              <a:t>or</a:t>
            </a:r>
            <a:r>
              <a:rPr lang="tr-TR" dirty="0"/>
              <a:t> </a:t>
            </a:r>
            <a:r>
              <a:rPr lang="tr-TR" dirty="0" err="1"/>
              <a:t>languagge</a:t>
            </a:r>
            <a:r>
              <a:rPr lang="tr-TR" dirty="0"/>
              <a:t>. </a:t>
            </a:r>
            <a:r>
              <a:rPr lang="tr-TR" dirty="0" err="1"/>
              <a:t>And</a:t>
            </a:r>
            <a:r>
              <a:rPr lang="tr-TR" dirty="0"/>
              <a:t> </a:t>
            </a:r>
            <a:r>
              <a:rPr lang="tr-TR" dirty="0" err="1"/>
              <a:t>Minorities</a:t>
            </a:r>
            <a:r>
              <a:rPr lang="tr-TR" dirty="0"/>
              <a:t> </a:t>
            </a:r>
            <a:r>
              <a:rPr lang="tr-TR" dirty="0" err="1"/>
              <a:t>were</a:t>
            </a:r>
            <a:r>
              <a:rPr lang="tr-TR" dirty="0"/>
              <a:t> </a:t>
            </a:r>
            <a:r>
              <a:rPr lang="tr-TR" dirty="0" err="1"/>
              <a:t>defined</a:t>
            </a:r>
            <a:r>
              <a:rPr lang="tr-TR" dirty="0"/>
              <a:t> </a:t>
            </a:r>
            <a:r>
              <a:rPr lang="tr-TR" dirty="0" err="1"/>
              <a:t>based</a:t>
            </a:r>
            <a:r>
              <a:rPr lang="tr-TR" dirty="0"/>
              <a:t> on </a:t>
            </a:r>
            <a:r>
              <a:rPr lang="tr-TR" dirty="0" err="1"/>
              <a:t>religion</a:t>
            </a:r>
            <a:endParaRPr lang="tr-TR" dirty="0"/>
          </a:p>
          <a:p>
            <a:endParaRPr lang="tr-TR" dirty="0"/>
          </a:p>
        </p:txBody>
      </p:sp>
    </p:spTree>
    <p:extLst>
      <p:ext uri="{BB962C8B-B14F-4D97-AF65-F5344CB8AC3E}">
        <p14:creationId xmlns:p14="http://schemas.microsoft.com/office/powerpoint/2010/main" val="2285419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Lausanne</a:t>
            </a:r>
            <a:r>
              <a:rPr lang="tr-TR" dirty="0" smtClean="0"/>
              <a:t> Treaty-1923</a:t>
            </a:r>
            <a:endParaRPr lang="tr-T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883" y="1589650"/>
            <a:ext cx="8684835" cy="4438308"/>
          </a:xfrm>
        </p:spPr>
      </p:pic>
    </p:spTree>
    <p:extLst>
      <p:ext uri="{BB962C8B-B14F-4D97-AF65-F5344CB8AC3E}">
        <p14:creationId xmlns:p14="http://schemas.microsoft.com/office/powerpoint/2010/main" val="22748121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NatIonal</a:t>
            </a:r>
            <a:r>
              <a:rPr lang="tr-TR" dirty="0" smtClean="0"/>
              <a:t> Self-</a:t>
            </a:r>
            <a:r>
              <a:rPr lang="tr-TR" dirty="0" err="1" smtClean="0"/>
              <a:t>DetermInatIon</a:t>
            </a:r>
            <a:r>
              <a:rPr lang="tr-TR" dirty="0" smtClean="0"/>
              <a:t> </a:t>
            </a:r>
            <a:r>
              <a:rPr lang="tr-TR" dirty="0" err="1" smtClean="0"/>
              <a:t>and</a:t>
            </a:r>
            <a:r>
              <a:rPr lang="tr-TR" dirty="0" smtClean="0"/>
              <a:t> </a:t>
            </a:r>
            <a:r>
              <a:rPr lang="tr-TR" dirty="0" err="1" smtClean="0"/>
              <a:t>WIlson’s</a:t>
            </a:r>
            <a:r>
              <a:rPr lang="tr-TR" dirty="0" smtClean="0"/>
              <a:t> 14 </a:t>
            </a:r>
            <a:r>
              <a:rPr lang="tr-TR" dirty="0" err="1" smtClean="0"/>
              <a:t>PrIncIples</a:t>
            </a:r>
            <a:endParaRPr lang="tr-TR" dirty="0"/>
          </a:p>
        </p:txBody>
      </p:sp>
      <p:sp>
        <p:nvSpPr>
          <p:cNvPr id="3" name="Content Placeholder 2"/>
          <p:cNvSpPr>
            <a:spLocks noGrp="1"/>
          </p:cNvSpPr>
          <p:nvPr>
            <p:ph idx="1"/>
          </p:nvPr>
        </p:nvSpPr>
        <p:spPr/>
        <p:txBody>
          <a:bodyPr/>
          <a:lstStyle/>
          <a:p>
            <a:r>
              <a:rPr lang="en-US" dirty="0">
                <a:hlinkClick r:id="rId2" tooltip="Self-determination"/>
              </a:rPr>
              <a:t>Self-determination</a:t>
            </a:r>
            <a:r>
              <a:rPr lang="en-US" dirty="0"/>
              <a:t>, the freedom of the people of a given territory or national grouping to determine their own political status and how they will be governed without undue influence from any other country</a:t>
            </a:r>
          </a:p>
          <a:p>
            <a:r>
              <a:rPr lang="tr-TR" dirty="0" err="1"/>
              <a:t>Wilson’s</a:t>
            </a:r>
            <a:r>
              <a:rPr lang="tr-TR" dirty="0"/>
              <a:t> 14 </a:t>
            </a:r>
            <a:r>
              <a:rPr lang="tr-TR" dirty="0" err="1"/>
              <a:t>Principles</a:t>
            </a:r>
            <a:r>
              <a:rPr lang="tr-TR" dirty="0"/>
              <a:t> </a:t>
            </a:r>
            <a:r>
              <a:rPr lang="tr-TR" dirty="0" err="1"/>
              <a:t>and</a:t>
            </a:r>
            <a:r>
              <a:rPr lang="tr-TR" dirty="0"/>
              <a:t> </a:t>
            </a:r>
            <a:r>
              <a:rPr lang="tr-TR" dirty="0" err="1"/>
              <a:t>the</a:t>
            </a:r>
            <a:r>
              <a:rPr lang="tr-TR" dirty="0"/>
              <a:t> </a:t>
            </a:r>
            <a:r>
              <a:rPr lang="tr-TR" dirty="0" err="1"/>
              <a:t>Clause</a:t>
            </a:r>
            <a:r>
              <a:rPr lang="tr-TR" dirty="0"/>
              <a:t> </a:t>
            </a:r>
            <a:r>
              <a:rPr lang="tr-TR" dirty="0" err="1"/>
              <a:t>related</a:t>
            </a:r>
            <a:r>
              <a:rPr lang="tr-TR" dirty="0"/>
              <a:t> </a:t>
            </a:r>
            <a:r>
              <a:rPr lang="tr-TR" dirty="0" err="1"/>
              <a:t>to</a:t>
            </a:r>
            <a:r>
              <a:rPr lang="tr-TR" dirty="0"/>
              <a:t> </a:t>
            </a:r>
            <a:r>
              <a:rPr lang="tr-TR" dirty="0" err="1"/>
              <a:t>Ottoman</a:t>
            </a:r>
            <a:r>
              <a:rPr lang="tr-TR" dirty="0"/>
              <a:t> </a:t>
            </a:r>
            <a:r>
              <a:rPr lang="tr-TR" dirty="0" err="1" smtClean="0"/>
              <a:t>Empire</a:t>
            </a:r>
            <a:r>
              <a:rPr lang="tr-TR" dirty="0" smtClean="0"/>
              <a:t> </a:t>
            </a:r>
            <a:r>
              <a:rPr lang="tr-TR" dirty="0" err="1"/>
              <a:t>and</a:t>
            </a:r>
            <a:r>
              <a:rPr lang="tr-TR" dirty="0"/>
              <a:t> </a:t>
            </a:r>
            <a:r>
              <a:rPr lang="tr-TR" dirty="0" err="1"/>
              <a:t>National</a:t>
            </a:r>
            <a:r>
              <a:rPr lang="tr-TR" dirty="0"/>
              <a:t> Self-</a:t>
            </a:r>
            <a:r>
              <a:rPr lang="tr-TR" dirty="0" err="1"/>
              <a:t>Determination</a:t>
            </a:r>
            <a:r>
              <a:rPr lang="tr-TR" dirty="0"/>
              <a:t>:</a:t>
            </a:r>
          </a:p>
          <a:p>
            <a:pPr lvl="1"/>
            <a:r>
              <a:rPr lang="tr-TR" sz="1800" dirty="0" err="1">
                <a:solidFill>
                  <a:schemeClr val="tx1"/>
                </a:solidFill>
              </a:rPr>
              <a:t>The</a:t>
            </a:r>
            <a:r>
              <a:rPr lang="tr-TR" sz="1800" dirty="0">
                <a:solidFill>
                  <a:schemeClr val="tx1"/>
                </a:solidFill>
              </a:rPr>
              <a:t> </a:t>
            </a:r>
            <a:r>
              <a:rPr lang="tr-TR" sz="1800" dirty="0" err="1" smtClean="0">
                <a:solidFill>
                  <a:schemeClr val="tx1"/>
                </a:solidFill>
              </a:rPr>
              <a:t>Turkish</a:t>
            </a:r>
            <a:r>
              <a:rPr lang="tr-TR" sz="1800" dirty="0" smtClean="0">
                <a:solidFill>
                  <a:schemeClr val="tx1"/>
                </a:solidFill>
              </a:rPr>
              <a:t> </a:t>
            </a:r>
            <a:r>
              <a:rPr lang="tr-TR" sz="1800" dirty="0" err="1" smtClean="0">
                <a:solidFill>
                  <a:schemeClr val="tx1"/>
                </a:solidFill>
              </a:rPr>
              <a:t>portion</a:t>
            </a:r>
            <a:r>
              <a:rPr lang="tr-TR" sz="1800" dirty="0" smtClean="0">
                <a:solidFill>
                  <a:schemeClr val="tx1"/>
                </a:solidFill>
              </a:rPr>
              <a:t> </a:t>
            </a:r>
            <a:r>
              <a:rPr lang="tr-TR" sz="1800" dirty="0">
                <a:solidFill>
                  <a:schemeClr val="tx1"/>
                </a:solidFill>
              </a:rPr>
              <a:t>of </a:t>
            </a:r>
            <a:r>
              <a:rPr lang="tr-TR" sz="1800" dirty="0" err="1">
                <a:solidFill>
                  <a:schemeClr val="tx1"/>
                </a:solidFill>
              </a:rPr>
              <a:t>the</a:t>
            </a:r>
            <a:r>
              <a:rPr lang="tr-TR" sz="1800" dirty="0">
                <a:solidFill>
                  <a:schemeClr val="tx1"/>
                </a:solidFill>
              </a:rPr>
              <a:t> </a:t>
            </a:r>
            <a:r>
              <a:rPr lang="tr-TR" sz="1800" dirty="0" err="1">
                <a:solidFill>
                  <a:schemeClr val="tx1"/>
                </a:solidFill>
              </a:rPr>
              <a:t>present</a:t>
            </a:r>
            <a:r>
              <a:rPr lang="tr-TR" sz="1800" dirty="0">
                <a:solidFill>
                  <a:schemeClr val="tx1"/>
                </a:solidFill>
              </a:rPr>
              <a:t> </a:t>
            </a:r>
            <a:r>
              <a:rPr lang="tr-TR" sz="1800" dirty="0" err="1">
                <a:solidFill>
                  <a:schemeClr val="tx1"/>
                </a:solidFill>
              </a:rPr>
              <a:t>Ottoman</a:t>
            </a:r>
            <a:r>
              <a:rPr lang="tr-TR" sz="1800" dirty="0">
                <a:solidFill>
                  <a:schemeClr val="tx1"/>
                </a:solidFill>
              </a:rPr>
              <a:t> </a:t>
            </a:r>
            <a:r>
              <a:rPr lang="tr-TR" sz="1800" dirty="0" err="1" smtClean="0">
                <a:solidFill>
                  <a:schemeClr val="tx1"/>
                </a:solidFill>
              </a:rPr>
              <a:t>Empire</a:t>
            </a:r>
            <a:r>
              <a:rPr lang="tr-TR" sz="1800" dirty="0" smtClean="0">
                <a:solidFill>
                  <a:schemeClr val="tx1"/>
                </a:solidFill>
              </a:rPr>
              <a:t> </a:t>
            </a:r>
            <a:r>
              <a:rPr lang="tr-TR" sz="1800" dirty="0" err="1">
                <a:solidFill>
                  <a:schemeClr val="tx1"/>
                </a:solidFill>
              </a:rPr>
              <a:t>should</a:t>
            </a:r>
            <a:r>
              <a:rPr lang="tr-TR" sz="1800" dirty="0">
                <a:solidFill>
                  <a:schemeClr val="tx1"/>
                </a:solidFill>
              </a:rPr>
              <a:t> be </a:t>
            </a:r>
            <a:r>
              <a:rPr lang="tr-TR" sz="1800" dirty="0" err="1">
                <a:solidFill>
                  <a:schemeClr val="tx1"/>
                </a:solidFill>
              </a:rPr>
              <a:t>assured</a:t>
            </a:r>
            <a:r>
              <a:rPr lang="tr-TR" sz="1800" dirty="0">
                <a:solidFill>
                  <a:schemeClr val="tx1"/>
                </a:solidFill>
              </a:rPr>
              <a:t> a </a:t>
            </a:r>
            <a:r>
              <a:rPr lang="tr-TR" sz="1800" dirty="0" err="1">
                <a:solidFill>
                  <a:schemeClr val="tx1"/>
                </a:solidFill>
              </a:rPr>
              <a:t>secure</a:t>
            </a:r>
            <a:r>
              <a:rPr lang="tr-TR" sz="1800" dirty="0">
                <a:solidFill>
                  <a:schemeClr val="tx1"/>
                </a:solidFill>
              </a:rPr>
              <a:t> </a:t>
            </a:r>
            <a:r>
              <a:rPr lang="tr-TR" sz="1800" dirty="0" err="1">
                <a:solidFill>
                  <a:schemeClr val="tx1"/>
                </a:solidFill>
              </a:rPr>
              <a:t>sovereignty</a:t>
            </a:r>
            <a:r>
              <a:rPr lang="tr-TR" sz="1800" dirty="0">
                <a:solidFill>
                  <a:schemeClr val="tx1"/>
                </a:solidFill>
              </a:rPr>
              <a:t>, but </a:t>
            </a:r>
            <a:r>
              <a:rPr lang="tr-TR" sz="1800" dirty="0" err="1">
                <a:solidFill>
                  <a:schemeClr val="tx1"/>
                </a:solidFill>
              </a:rPr>
              <a:t>the</a:t>
            </a:r>
            <a:r>
              <a:rPr lang="tr-TR" sz="1800" dirty="0">
                <a:solidFill>
                  <a:schemeClr val="tx1"/>
                </a:solidFill>
              </a:rPr>
              <a:t> </a:t>
            </a:r>
            <a:r>
              <a:rPr lang="tr-TR" sz="1800" dirty="0" err="1">
                <a:solidFill>
                  <a:schemeClr val="tx1"/>
                </a:solidFill>
              </a:rPr>
              <a:t>other</a:t>
            </a:r>
            <a:r>
              <a:rPr lang="tr-TR" sz="1800" dirty="0">
                <a:solidFill>
                  <a:schemeClr val="tx1"/>
                </a:solidFill>
              </a:rPr>
              <a:t> </a:t>
            </a:r>
            <a:r>
              <a:rPr lang="tr-TR" sz="1800" dirty="0" err="1">
                <a:solidFill>
                  <a:schemeClr val="tx1"/>
                </a:solidFill>
              </a:rPr>
              <a:t>nationalities</a:t>
            </a:r>
            <a:r>
              <a:rPr lang="tr-TR" sz="1800" dirty="0">
                <a:solidFill>
                  <a:schemeClr val="tx1"/>
                </a:solidFill>
              </a:rPr>
              <a:t> </a:t>
            </a:r>
            <a:r>
              <a:rPr lang="tr-TR" sz="1800" dirty="0" err="1">
                <a:solidFill>
                  <a:schemeClr val="tx1"/>
                </a:solidFill>
              </a:rPr>
              <a:t>which</a:t>
            </a:r>
            <a:r>
              <a:rPr lang="tr-TR" sz="1800" dirty="0">
                <a:solidFill>
                  <a:schemeClr val="tx1"/>
                </a:solidFill>
              </a:rPr>
              <a:t> </a:t>
            </a:r>
            <a:r>
              <a:rPr lang="tr-TR" sz="1800" dirty="0" err="1">
                <a:solidFill>
                  <a:schemeClr val="tx1"/>
                </a:solidFill>
              </a:rPr>
              <a:t>are</a:t>
            </a:r>
            <a:r>
              <a:rPr lang="tr-TR" sz="1800" dirty="0">
                <a:solidFill>
                  <a:schemeClr val="tx1"/>
                </a:solidFill>
              </a:rPr>
              <a:t> </a:t>
            </a:r>
            <a:r>
              <a:rPr lang="tr-TR" sz="1800" dirty="0" err="1">
                <a:solidFill>
                  <a:schemeClr val="tx1"/>
                </a:solidFill>
              </a:rPr>
              <a:t>now</a:t>
            </a:r>
            <a:r>
              <a:rPr lang="tr-TR" sz="1800" dirty="0">
                <a:solidFill>
                  <a:schemeClr val="tx1"/>
                </a:solidFill>
              </a:rPr>
              <a:t> </a:t>
            </a:r>
            <a:r>
              <a:rPr lang="tr-TR" sz="1800" dirty="0" err="1">
                <a:solidFill>
                  <a:schemeClr val="tx1"/>
                </a:solidFill>
              </a:rPr>
              <a:t>under</a:t>
            </a:r>
            <a:r>
              <a:rPr lang="tr-TR" sz="1800" dirty="0">
                <a:solidFill>
                  <a:schemeClr val="tx1"/>
                </a:solidFill>
              </a:rPr>
              <a:t> </a:t>
            </a:r>
            <a:r>
              <a:rPr lang="tr-TR" sz="1800" dirty="0" err="1">
                <a:solidFill>
                  <a:schemeClr val="tx1"/>
                </a:solidFill>
              </a:rPr>
              <a:t>Turkish</a:t>
            </a:r>
            <a:r>
              <a:rPr lang="tr-TR" sz="1800" dirty="0">
                <a:solidFill>
                  <a:schemeClr val="tx1"/>
                </a:solidFill>
              </a:rPr>
              <a:t> </a:t>
            </a:r>
            <a:r>
              <a:rPr lang="tr-TR" sz="1800" dirty="0" err="1">
                <a:solidFill>
                  <a:schemeClr val="tx1"/>
                </a:solidFill>
              </a:rPr>
              <a:t>rule</a:t>
            </a:r>
            <a:r>
              <a:rPr lang="tr-TR" sz="1800" dirty="0">
                <a:solidFill>
                  <a:schemeClr val="tx1"/>
                </a:solidFill>
              </a:rPr>
              <a:t> </a:t>
            </a:r>
            <a:r>
              <a:rPr lang="tr-TR" sz="1800" dirty="0" err="1">
                <a:solidFill>
                  <a:schemeClr val="tx1"/>
                </a:solidFill>
              </a:rPr>
              <a:t>should</a:t>
            </a:r>
            <a:r>
              <a:rPr lang="tr-TR" sz="1800" dirty="0">
                <a:solidFill>
                  <a:schemeClr val="tx1"/>
                </a:solidFill>
              </a:rPr>
              <a:t> be </a:t>
            </a:r>
            <a:r>
              <a:rPr lang="tr-TR" sz="1800" dirty="0" err="1">
                <a:solidFill>
                  <a:schemeClr val="tx1"/>
                </a:solidFill>
              </a:rPr>
              <a:t>assured</a:t>
            </a:r>
            <a:r>
              <a:rPr lang="tr-TR" sz="1800" dirty="0">
                <a:solidFill>
                  <a:schemeClr val="tx1"/>
                </a:solidFill>
              </a:rPr>
              <a:t> an </a:t>
            </a:r>
            <a:r>
              <a:rPr lang="tr-TR" sz="1800" dirty="0" err="1">
                <a:solidFill>
                  <a:schemeClr val="tx1"/>
                </a:solidFill>
              </a:rPr>
              <a:t>undoubted</a:t>
            </a:r>
            <a:r>
              <a:rPr lang="tr-TR" sz="1800" dirty="0">
                <a:solidFill>
                  <a:schemeClr val="tx1"/>
                </a:solidFill>
              </a:rPr>
              <a:t> </a:t>
            </a:r>
            <a:r>
              <a:rPr lang="tr-TR" sz="1800" dirty="0" err="1">
                <a:solidFill>
                  <a:schemeClr val="tx1"/>
                </a:solidFill>
              </a:rPr>
              <a:t>security</a:t>
            </a:r>
            <a:r>
              <a:rPr lang="tr-TR" sz="1800" dirty="0">
                <a:solidFill>
                  <a:schemeClr val="tx1"/>
                </a:solidFill>
              </a:rPr>
              <a:t> of life </a:t>
            </a:r>
            <a:r>
              <a:rPr lang="tr-TR" sz="1800" dirty="0" err="1">
                <a:solidFill>
                  <a:schemeClr val="tx1"/>
                </a:solidFill>
              </a:rPr>
              <a:t>and</a:t>
            </a:r>
            <a:r>
              <a:rPr lang="tr-TR" sz="1800" dirty="0">
                <a:solidFill>
                  <a:schemeClr val="tx1"/>
                </a:solidFill>
              </a:rPr>
              <a:t> an </a:t>
            </a:r>
            <a:r>
              <a:rPr lang="tr-TR" sz="1800" dirty="0" err="1">
                <a:solidFill>
                  <a:schemeClr val="tx1"/>
                </a:solidFill>
              </a:rPr>
              <a:t>absolutely</a:t>
            </a:r>
            <a:r>
              <a:rPr lang="tr-TR" sz="1800" dirty="0">
                <a:solidFill>
                  <a:schemeClr val="tx1"/>
                </a:solidFill>
              </a:rPr>
              <a:t> </a:t>
            </a:r>
            <a:r>
              <a:rPr lang="tr-TR" sz="1800" dirty="0" err="1">
                <a:solidFill>
                  <a:schemeClr val="tx1"/>
                </a:solidFill>
              </a:rPr>
              <a:t>unmolested</a:t>
            </a:r>
            <a:r>
              <a:rPr lang="tr-TR" sz="1800" dirty="0">
                <a:solidFill>
                  <a:schemeClr val="tx1"/>
                </a:solidFill>
              </a:rPr>
              <a:t> </a:t>
            </a:r>
            <a:r>
              <a:rPr lang="tr-TR" sz="1800" dirty="0" err="1">
                <a:solidFill>
                  <a:schemeClr val="tx1"/>
                </a:solidFill>
              </a:rPr>
              <a:t>opportunity</a:t>
            </a:r>
            <a:r>
              <a:rPr lang="tr-TR" sz="1800" dirty="0">
                <a:solidFill>
                  <a:schemeClr val="tx1"/>
                </a:solidFill>
              </a:rPr>
              <a:t> of </a:t>
            </a:r>
            <a:r>
              <a:rPr lang="tr-TR" sz="1800" dirty="0" err="1">
                <a:solidFill>
                  <a:schemeClr val="tx1"/>
                </a:solidFill>
              </a:rPr>
              <a:t>autonomous</a:t>
            </a:r>
            <a:r>
              <a:rPr lang="tr-TR" sz="1800" dirty="0">
                <a:solidFill>
                  <a:schemeClr val="tx1"/>
                </a:solidFill>
              </a:rPr>
              <a:t> </a:t>
            </a:r>
            <a:r>
              <a:rPr lang="tr-TR" sz="1800" dirty="0" err="1">
                <a:solidFill>
                  <a:schemeClr val="tx1"/>
                </a:solidFill>
              </a:rPr>
              <a:t>development</a:t>
            </a:r>
            <a:r>
              <a:rPr lang="tr-TR" sz="1800" dirty="0">
                <a:solidFill>
                  <a:schemeClr val="tx1"/>
                </a:solidFill>
              </a:rPr>
              <a:t>, </a:t>
            </a:r>
            <a:r>
              <a:rPr lang="tr-TR" sz="1800" dirty="0" err="1">
                <a:solidFill>
                  <a:schemeClr val="tx1"/>
                </a:solidFill>
              </a:rPr>
              <a:t>and</a:t>
            </a:r>
            <a:r>
              <a:rPr lang="tr-TR" sz="1800" dirty="0">
                <a:solidFill>
                  <a:schemeClr val="tx1"/>
                </a:solidFill>
              </a:rPr>
              <a:t> </a:t>
            </a:r>
            <a:r>
              <a:rPr lang="tr-TR" sz="1800" dirty="0" err="1">
                <a:solidFill>
                  <a:schemeClr val="tx1"/>
                </a:solidFill>
              </a:rPr>
              <a:t>the</a:t>
            </a:r>
            <a:r>
              <a:rPr lang="tr-TR" sz="1800" dirty="0">
                <a:solidFill>
                  <a:schemeClr val="tx1"/>
                </a:solidFill>
              </a:rPr>
              <a:t> </a:t>
            </a:r>
            <a:r>
              <a:rPr lang="tr-TR" sz="1800" dirty="0" err="1" smtClean="0">
                <a:solidFill>
                  <a:schemeClr val="tx1"/>
                </a:solidFill>
              </a:rPr>
              <a:t>Dardanelles</a:t>
            </a:r>
            <a:r>
              <a:rPr lang="tr-TR" sz="1800" dirty="0" smtClean="0">
                <a:solidFill>
                  <a:schemeClr val="tx1"/>
                </a:solidFill>
              </a:rPr>
              <a:t> </a:t>
            </a:r>
            <a:r>
              <a:rPr lang="tr-TR" sz="1800" dirty="0" err="1" smtClean="0">
                <a:solidFill>
                  <a:schemeClr val="tx1"/>
                </a:solidFill>
              </a:rPr>
              <a:t>should</a:t>
            </a:r>
            <a:r>
              <a:rPr lang="tr-TR" sz="1800" dirty="0" smtClean="0">
                <a:solidFill>
                  <a:schemeClr val="tx1"/>
                </a:solidFill>
              </a:rPr>
              <a:t> </a:t>
            </a:r>
            <a:r>
              <a:rPr lang="tr-TR" sz="1800" dirty="0">
                <a:solidFill>
                  <a:schemeClr val="tx1"/>
                </a:solidFill>
              </a:rPr>
              <a:t>be </a:t>
            </a:r>
            <a:r>
              <a:rPr lang="tr-TR" sz="1800" dirty="0" err="1">
                <a:solidFill>
                  <a:schemeClr val="tx1"/>
                </a:solidFill>
              </a:rPr>
              <a:t>permanently</a:t>
            </a:r>
            <a:r>
              <a:rPr lang="tr-TR" sz="1800" dirty="0">
                <a:solidFill>
                  <a:schemeClr val="tx1"/>
                </a:solidFill>
              </a:rPr>
              <a:t> </a:t>
            </a:r>
            <a:r>
              <a:rPr lang="tr-TR" sz="1800" dirty="0" err="1">
                <a:solidFill>
                  <a:schemeClr val="tx1"/>
                </a:solidFill>
              </a:rPr>
              <a:t>opened</a:t>
            </a:r>
            <a:r>
              <a:rPr lang="tr-TR" sz="1800" dirty="0">
                <a:solidFill>
                  <a:schemeClr val="tx1"/>
                </a:solidFill>
              </a:rPr>
              <a:t> as a </a:t>
            </a:r>
            <a:r>
              <a:rPr lang="tr-TR" sz="1800" dirty="0" err="1">
                <a:solidFill>
                  <a:schemeClr val="tx1"/>
                </a:solidFill>
              </a:rPr>
              <a:t>free</a:t>
            </a:r>
            <a:r>
              <a:rPr lang="tr-TR" sz="1800" dirty="0">
                <a:solidFill>
                  <a:schemeClr val="tx1"/>
                </a:solidFill>
              </a:rPr>
              <a:t> </a:t>
            </a:r>
            <a:r>
              <a:rPr lang="tr-TR" sz="1800" dirty="0" err="1">
                <a:solidFill>
                  <a:schemeClr val="tx1"/>
                </a:solidFill>
              </a:rPr>
              <a:t>passage</a:t>
            </a:r>
            <a:r>
              <a:rPr lang="tr-TR" sz="1800" dirty="0">
                <a:solidFill>
                  <a:schemeClr val="tx1"/>
                </a:solidFill>
              </a:rPr>
              <a:t> </a:t>
            </a:r>
            <a:r>
              <a:rPr lang="tr-TR" sz="1800" dirty="0" err="1">
                <a:solidFill>
                  <a:schemeClr val="tx1"/>
                </a:solidFill>
              </a:rPr>
              <a:t>to</a:t>
            </a:r>
            <a:r>
              <a:rPr lang="tr-TR" sz="1800" dirty="0">
                <a:solidFill>
                  <a:schemeClr val="tx1"/>
                </a:solidFill>
              </a:rPr>
              <a:t> </a:t>
            </a:r>
            <a:r>
              <a:rPr lang="tr-TR" sz="1800" dirty="0" err="1">
                <a:solidFill>
                  <a:schemeClr val="tx1"/>
                </a:solidFill>
              </a:rPr>
              <a:t>the</a:t>
            </a:r>
            <a:r>
              <a:rPr lang="tr-TR" sz="1800" dirty="0">
                <a:solidFill>
                  <a:schemeClr val="tx1"/>
                </a:solidFill>
              </a:rPr>
              <a:t> </a:t>
            </a:r>
            <a:r>
              <a:rPr lang="tr-TR" sz="1800" dirty="0" err="1">
                <a:solidFill>
                  <a:schemeClr val="tx1"/>
                </a:solidFill>
              </a:rPr>
              <a:t>ships</a:t>
            </a:r>
            <a:r>
              <a:rPr lang="tr-TR" sz="1800" dirty="0">
                <a:solidFill>
                  <a:schemeClr val="tx1"/>
                </a:solidFill>
              </a:rPr>
              <a:t> </a:t>
            </a:r>
            <a:r>
              <a:rPr lang="tr-TR" sz="1800" dirty="0" err="1">
                <a:solidFill>
                  <a:schemeClr val="tx1"/>
                </a:solidFill>
              </a:rPr>
              <a:t>and</a:t>
            </a:r>
            <a:r>
              <a:rPr lang="tr-TR" sz="1800" dirty="0">
                <a:solidFill>
                  <a:schemeClr val="tx1"/>
                </a:solidFill>
              </a:rPr>
              <a:t> </a:t>
            </a:r>
            <a:r>
              <a:rPr lang="tr-TR" sz="1800" dirty="0" err="1">
                <a:solidFill>
                  <a:schemeClr val="tx1"/>
                </a:solidFill>
              </a:rPr>
              <a:t>commerce</a:t>
            </a:r>
            <a:r>
              <a:rPr lang="tr-TR" sz="1800" dirty="0">
                <a:solidFill>
                  <a:schemeClr val="tx1"/>
                </a:solidFill>
              </a:rPr>
              <a:t> of </a:t>
            </a:r>
            <a:r>
              <a:rPr lang="tr-TR" sz="1800" dirty="0" err="1">
                <a:solidFill>
                  <a:schemeClr val="tx1"/>
                </a:solidFill>
              </a:rPr>
              <a:t>all</a:t>
            </a:r>
            <a:r>
              <a:rPr lang="tr-TR" sz="1800" dirty="0">
                <a:solidFill>
                  <a:schemeClr val="tx1"/>
                </a:solidFill>
              </a:rPr>
              <a:t> </a:t>
            </a:r>
            <a:r>
              <a:rPr lang="tr-TR" sz="1800" dirty="0" err="1">
                <a:solidFill>
                  <a:schemeClr val="tx1"/>
                </a:solidFill>
              </a:rPr>
              <a:t>nations</a:t>
            </a:r>
            <a:r>
              <a:rPr lang="tr-TR" sz="1800" dirty="0">
                <a:solidFill>
                  <a:schemeClr val="tx1"/>
                </a:solidFill>
              </a:rPr>
              <a:t> </a:t>
            </a:r>
            <a:r>
              <a:rPr lang="tr-TR" sz="1800" dirty="0" err="1">
                <a:solidFill>
                  <a:schemeClr val="tx1"/>
                </a:solidFill>
              </a:rPr>
              <a:t>under</a:t>
            </a:r>
            <a:r>
              <a:rPr lang="tr-TR" sz="1800" dirty="0">
                <a:solidFill>
                  <a:schemeClr val="tx1"/>
                </a:solidFill>
              </a:rPr>
              <a:t> </a:t>
            </a:r>
            <a:r>
              <a:rPr lang="tr-TR" sz="1800" dirty="0" err="1">
                <a:solidFill>
                  <a:schemeClr val="tx1"/>
                </a:solidFill>
              </a:rPr>
              <a:t>international</a:t>
            </a:r>
            <a:r>
              <a:rPr lang="tr-TR" sz="1800" dirty="0">
                <a:solidFill>
                  <a:schemeClr val="tx1"/>
                </a:solidFill>
              </a:rPr>
              <a:t> </a:t>
            </a:r>
            <a:r>
              <a:rPr lang="tr-TR" sz="1800" dirty="0" err="1">
                <a:solidFill>
                  <a:schemeClr val="tx1"/>
                </a:solidFill>
              </a:rPr>
              <a:t>guarantees</a:t>
            </a:r>
            <a:r>
              <a:rPr lang="tr-TR" sz="1800" dirty="0">
                <a:solidFill>
                  <a:schemeClr val="tx1"/>
                </a:solidFill>
              </a:rPr>
              <a:t>. </a:t>
            </a:r>
          </a:p>
          <a:p>
            <a:endParaRPr lang="tr-TR" dirty="0"/>
          </a:p>
        </p:txBody>
      </p:sp>
    </p:spTree>
    <p:extLst>
      <p:ext uri="{BB962C8B-B14F-4D97-AF65-F5344CB8AC3E}">
        <p14:creationId xmlns:p14="http://schemas.microsoft.com/office/powerpoint/2010/main" val="4280945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The</a:t>
            </a:r>
            <a:r>
              <a:rPr lang="tr-TR" dirty="0" smtClean="0"/>
              <a:t> New </a:t>
            </a:r>
            <a:r>
              <a:rPr lang="tr-TR" dirty="0" err="1" smtClean="0"/>
              <a:t>TurkIsh</a:t>
            </a:r>
            <a:r>
              <a:rPr lang="tr-TR" dirty="0" smtClean="0"/>
              <a:t> </a:t>
            </a:r>
            <a:r>
              <a:rPr lang="tr-TR" dirty="0" err="1" smtClean="0"/>
              <a:t>RepublIc</a:t>
            </a:r>
            <a:r>
              <a:rPr lang="tr-TR" dirty="0" smtClean="0"/>
              <a:t> </a:t>
            </a:r>
            <a:br>
              <a:rPr lang="tr-TR" dirty="0" smtClean="0"/>
            </a:br>
            <a:r>
              <a:rPr lang="tr-TR" dirty="0" smtClean="0"/>
              <a:t>CONSOLIDATION of </a:t>
            </a:r>
            <a:r>
              <a:rPr lang="tr-TR" dirty="0" err="1" smtClean="0"/>
              <a:t>Power</a:t>
            </a:r>
            <a:r>
              <a:rPr lang="tr-TR" dirty="0" smtClean="0"/>
              <a:t> </a:t>
            </a:r>
            <a:r>
              <a:rPr lang="tr-TR" dirty="0" err="1" smtClean="0"/>
              <a:t>PerIod</a:t>
            </a:r>
            <a:endParaRPr lang="tr-TR" dirty="0"/>
          </a:p>
        </p:txBody>
      </p:sp>
      <p:sp>
        <p:nvSpPr>
          <p:cNvPr id="3" name="Content Placeholder 2"/>
          <p:cNvSpPr>
            <a:spLocks noGrp="1"/>
          </p:cNvSpPr>
          <p:nvPr>
            <p:ph idx="1"/>
          </p:nvPr>
        </p:nvSpPr>
        <p:spPr>
          <a:xfrm>
            <a:off x="677334" y="2160589"/>
            <a:ext cx="8596668" cy="4338685"/>
          </a:xfrm>
        </p:spPr>
        <p:txBody>
          <a:bodyPr>
            <a:normAutofit/>
          </a:bodyPr>
          <a:lstStyle/>
          <a:p>
            <a:endParaRPr lang="tr-TR" dirty="0" smtClean="0"/>
          </a:p>
          <a:p>
            <a:r>
              <a:rPr lang="tr-TR" dirty="0" smtClean="0"/>
              <a:t>1922-Abolishment of </a:t>
            </a:r>
            <a:r>
              <a:rPr lang="tr-TR" dirty="0" err="1" smtClean="0"/>
              <a:t>the</a:t>
            </a:r>
            <a:r>
              <a:rPr lang="tr-TR" dirty="0" smtClean="0"/>
              <a:t> </a:t>
            </a:r>
            <a:r>
              <a:rPr lang="tr-TR" dirty="0" err="1" smtClean="0"/>
              <a:t>Sultanate</a:t>
            </a:r>
            <a:endParaRPr lang="tr-TR" dirty="0" smtClean="0"/>
          </a:p>
          <a:p>
            <a:r>
              <a:rPr lang="tr-TR" dirty="0" smtClean="0"/>
              <a:t>1923-Proclamation </a:t>
            </a:r>
            <a:r>
              <a:rPr lang="tr-TR" dirty="0"/>
              <a:t>of </a:t>
            </a:r>
            <a:r>
              <a:rPr lang="tr-TR" dirty="0" err="1"/>
              <a:t>the</a:t>
            </a:r>
            <a:r>
              <a:rPr lang="tr-TR" dirty="0"/>
              <a:t> </a:t>
            </a:r>
            <a:r>
              <a:rPr lang="tr-TR" dirty="0" err="1" smtClean="0"/>
              <a:t>Republic</a:t>
            </a:r>
            <a:endParaRPr lang="tr-TR" dirty="0"/>
          </a:p>
          <a:p>
            <a:r>
              <a:rPr lang="tr-TR" dirty="0" err="1"/>
              <a:t>People’s</a:t>
            </a:r>
            <a:r>
              <a:rPr lang="tr-TR" dirty="0"/>
              <a:t> </a:t>
            </a:r>
            <a:r>
              <a:rPr lang="tr-TR" dirty="0" err="1"/>
              <a:t>Party</a:t>
            </a:r>
            <a:r>
              <a:rPr lang="tr-TR" dirty="0"/>
              <a:t>-(</a:t>
            </a:r>
            <a:r>
              <a:rPr lang="tr-TR" dirty="0" err="1"/>
              <a:t>Later</a:t>
            </a:r>
            <a:r>
              <a:rPr lang="tr-TR" dirty="0"/>
              <a:t> 1924-Republican </a:t>
            </a:r>
            <a:r>
              <a:rPr lang="tr-TR" dirty="0" err="1"/>
              <a:t>People’s</a:t>
            </a:r>
            <a:r>
              <a:rPr lang="tr-TR" dirty="0"/>
              <a:t> </a:t>
            </a:r>
            <a:r>
              <a:rPr lang="tr-TR" dirty="0" err="1"/>
              <a:t>Party</a:t>
            </a:r>
            <a:r>
              <a:rPr lang="tr-TR" dirty="0"/>
              <a:t>)</a:t>
            </a:r>
          </a:p>
          <a:p>
            <a:r>
              <a:rPr lang="tr-TR" dirty="0" smtClean="0"/>
              <a:t>1924-Abolishment  of </a:t>
            </a:r>
            <a:r>
              <a:rPr lang="tr-TR" dirty="0" err="1" smtClean="0"/>
              <a:t>the</a:t>
            </a:r>
            <a:r>
              <a:rPr lang="tr-TR" dirty="0" smtClean="0"/>
              <a:t> </a:t>
            </a:r>
            <a:r>
              <a:rPr lang="tr-TR" dirty="0" err="1" smtClean="0"/>
              <a:t>Caliphate</a:t>
            </a:r>
            <a:r>
              <a:rPr lang="tr-TR" dirty="0" smtClean="0"/>
              <a:t> </a:t>
            </a:r>
            <a:r>
              <a:rPr lang="tr-TR" dirty="0" err="1" smtClean="0"/>
              <a:t>and</a:t>
            </a:r>
            <a:r>
              <a:rPr lang="tr-TR" dirty="0" smtClean="0"/>
              <a:t> </a:t>
            </a:r>
            <a:r>
              <a:rPr lang="tr-TR" dirty="0" err="1" smtClean="0"/>
              <a:t>Secular</a:t>
            </a:r>
            <a:r>
              <a:rPr lang="tr-TR" dirty="0" smtClean="0"/>
              <a:t> </a:t>
            </a:r>
            <a:r>
              <a:rPr lang="tr-TR" dirty="0" err="1" smtClean="0"/>
              <a:t>Reforms</a:t>
            </a:r>
            <a:endParaRPr lang="tr-TR" dirty="0" smtClean="0"/>
          </a:p>
          <a:p>
            <a:endParaRPr lang="tr-TR" dirty="0"/>
          </a:p>
        </p:txBody>
      </p:sp>
    </p:spTree>
    <p:extLst>
      <p:ext uri="{BB962C8B-B14F-4D97-AF65-F5344CB8AC3E}">
        <p14:creationId xmlns:p14="http://schemas.microsoft.com/office/powerpoint/2010/main" val="1163521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2232"/>
            <a:ext cx="3854528" cy="1278466"/>
          </a:xfrm>
        </p:spPr>
        <p:txBody>
          <a:bodyPr/>
          <a:lstStyle/>
          <a:p>
            <a:r>
              <a:rPr lang="tr-TR" dirty="0" err="1" smtClean="0"/>
              <a:t>ProclamatIon</a:t>
            </a:r>
            <a:r>
              <a:rPr lang="tr-TR" dirty="0" smtClean="0"/>
              <a:t> of </a:t>
            </a:r>
            <a:r>
              <a:rPr lang="tr-TR" dirty="0" err="1" smtClean="0"/>
              <a:t>the</a:t>
            </a:r>
            <a:r>
              <a:rPr lang="tr-TR" dirty="0" smtClean="0"/>
              <a:t> </a:t>
            </a:r>
            <a:r>
              <a:rPr lang="tr-TR" dirty="0" err="1" smtClean="0"/>
              <a:t>RepublIc</a:t>
            </a:r>
            <a:endParaRPr lang="tr-T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32697"/>
            <a:ext cx="7918006" cy="3926284"/>
          </a:xfrm>
        </p:spPr>
      </p:pic>
      <p:sp>
        <p:nvSpPr>
          <p:cNvPr id="4" name="Text Placeholder 3"/>
          <p:cNvSpPr>
            <a:spLocks noGrp="1"/>
          </p:cNvSpPr>
          <p:nvPr>
            <p:ph type="body" sz="half" idx="2"/>
          </p:nvPr>
        </p:nvSpPr>
        <p:spPr/>
        <p:txBody>
          <a:bodyPr/>
          <a:lstStyle/>
          <a:p>
            <a:endParaRPr lang="tr-TR" dirty="0"/>
          </a:p>
        </p:txBody>
      </p:sp>
    </p:spTree>
    <p:extLst>
      <p:ext uri="{BB962C8B-B14F-4D97-AF65-F5344CB8AC3E}">
        <p14:creationId xmlns:p14="http://schemas.microsoft.com/office/powerpoint/2010/main" val="6689393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The</a:t>
            </a:r>
            <a:r>
              <a:rPr lang="tr-TR" dirty="0"/>
              <a:t> New </a:t>
            </a:r>
            <a:r>
              <a:rPr lang="tr-TR" dirty="0" err="1" smtClean="0"/>
              <a:t>TurkIsh</a:t>
            </a:r>
            <a:r>
              <a:rPr lang="tr-TR" dirty="0" smtClean="0"/>
              <a:t> </a:t>
            </a:r>
            <a:r>
              <a:rPr lang="tr-TR" dirty="0" err="1" smtClean="0"/>
              <a:t>RepublIc</a:t>
            </a:r>
            <a:r>
              <a:rPr lang="tr-TR" dirty="0" smtClean="0"/>
              <a:t> </a:t>
            </a:r>
            <a:r>
              <a:rPr lang="tr-TR" dirty="0"/>
              <a:t/>
            </a:r>
            <a:br>
              <a:rPr lang="tr-TR" dirty="0"/>
            </a:br>
            <a:r>
              <a:rPr lang="tr-TR" dirty="0" err="1" smtClean="0"/>
              <a:t>ConsolIdatIon</a:t>
            </a:r>
            <a:r>
              <a:rPr lang="tr-TR" dirty="0" smtClean="0"/>
              <a:t> </a:t>
            </a:r>
            <a:r>
              <a:rPr lang="tr-TR" dirty="0"/>
              <a:t>of </a:t>
            </a:r>
            <a:r>
              <a:rPr lang="tr-TR" dirty="0" err="1"/>
              <a:t>Power</a:t>
            </a:r>
            <a:r>
              <a:rPr lang="tr-TR" dirty="0"/>
              <a:t> </a:t>
            </a:r>
            <a:r>
              <a:rPr lang="tr-TR" dirty="0" err="1" smtClean="0"/>
              <a:t>PerIod</a:t>
            </a:r>
            <a:endParaRPr lang="tr-TR" dirty="0"/>
          </a:p>
        </p:txBody>
      </p:sp>
      <p:sp>
        <p:nvSpPr>
          <p:cNvPr id="3" name="Content Placeholder 2"/>
          <p:cNvSpPr>
            <a:spLocks noGrp="1"/>
          </p:cNvSpPr>
          <p:nvPr>
            <p:ph idx="1"/>
          </p:nvPr>
        </p:nvSpPr>
        <p:spPr/>
        <p:txBody>
          <a:bodyPr/>
          <a:lstStyle/>
          <a:p>
            <a:r>
              <a:rPr lang="tr-TR" dirty="0" err="1"/>
              <a:t>Progressive</a:t>
            </a:r>
            <a:r>
              <a:rPr lang="tr-TR" dirty="0"/>
              <a:t> </a:t>
            </a:r>
            <a:r>
              <a:rPr lang="tr-TR" dirty="0" err="1"/>
              <a:t>Republican</a:t>
            </a:r>
            <a:r>
              <a:rPr lang="tr-TR" dirty="0"/>
              <a:t> </a:t>
            </a:r>
            <a:r>
              <a:rPr lang="tr-TR" dirty="0" err="1"/>
              <a:t>Party</a:t>
            </a:r>
            <a:r>
              <a:rPr lang="tr-TR" dirty="0"/>
              <a:t> (1924)</a:t>
            </a:r>
          </a:p>
          <a:p>
            <a:r>
              <a:rPr lang="tr-TR" dirty="0" smtClean="0"/>
              <a:t>1924-New </a:t>
            </a:r>
            <a:r>
              <a:rPr lang="tr-TR" dirty="0" err="1"/>
              <a:t>Constitution</a:t>
            </a:r>
            <a:endParaRPr lang="tr-TR" dirty="0"/>
          </a:p>
          <a:p>
            <a:r>
              <a:rPr lang="tr-TR" dirty="0"/>
              <a:t>1925 </a:t>
            </a:r>
            <a:r>
              <a:rPr lang="tr-TR" dirty="0" err="1"/>
              <a:t>Sheikh</a:t>
            </a:r>
            <a:r>
              <a:rPr lang="tr-TR" dirty="0"/>
              <a:t> Sait </a:t>
            </a:r>
            <a:r>
              <a:rPr lang="tr-TR" dirty="0" err="1"/>
              <a:t>Rebellion</a:t>
            </a:r>
            <a:endParaRPr lang="tr-TR" dirty="0"/>
          </a:p>
          <a:p>
            <a:pPr lvl="1"/>
            <a:r>
              <a:rPr lang="tr-TR" dirty="0" err="1"/>
              <a:t>Maintenance</a:t>
            </a:r>
            <a:r>
              <a:rPr lang="tr-TR" dirty="0"/>
              <a:t> of </a:t>
            </a:r>
            <a:r>
              <a:rPr lang="tr-TR" dirty="0" err="1"/>
              <a:t>Order</a:t>
            </a:r>
            <a:endParaRPr lang="tr-TR" dirty="0"/>
          </a:p>
          <a:p>
            <a:pPr lvl="1"/>
            <a:r>
              <a:rPr lang="tr-TR" dirty="0" err="1"/>
              <a:t>Martial</a:t>
            </a:r>
            <a:r>
              <a:rPr lang="tr-TR" dirty="0"/>
              <a:t> </a:t>
            </a:r>
            <a:r>
              <a:rPr lang="tr-TR" dirty="0" err="1"/>
              <a:t>Law</a:t>
            </a:r>
            <a:endParaRPr lang="tr-TR" dirty="0"/>
          </a:p>
          <a:p>
            <a:pPr lvl="1"/>
            <a:r>
              <a:rPr lang="tr-TR" dirty="0" err="1"/>
              <a:t>Independence</a:t>
            </a:r>
            <a:r>
              <a:rPr lang="tr-TR" dirty="0"/>
              <a:t> </a:t>
            </a:r>
            <a:r>
              <a:rPr lang="tr-TR" dirty="0" err="1"/>
              <a:t>Tribunals</a:t>
            </a:r>
            <a:endParaRPr lang="tr-TR" dirty="0"/>
          </a:p>
          <a:p>
            <a:r>
              <a:rPr lang="tr-TR" dirty="0"/>
              <a:t>1926-Assasination </a:t>
            </a:r>
            <a:r>
              <a:rPr lang="tr-TR" dirty="0" err="1"/>
              <a:t>attempt</a:t>
            </a:r>
            <a:r>
              <a:rPr lang="tr-TR" dirty="0"/>
              <a:t> </a:t>
            </a:r>
            <a:r>
              <a:rPr lang="tr-TR" dirty="0" err="1"/>
              <a:t>to</a:t>
            </a:r>
            <a:r>
              <a:rPr lang="tr-TR" dirty="0"/>
              <a:t> Mustafa Kemal</a:t>
            </a:r>
          </a:p>
          <a:p>
            <a:r>
              <a:rPr lang="tr-TR" dirty="0" smtClean="0"/>
              <a:t>1927-The </a:t>
            </a:r>
            <a:r>
              <a:rPr lang="tr-TR" dirty="0"/>
              <a:t>Speech</a:t>
            </a:r>
          </a:p>
          <a:p>
            <a:endParaRPr lang="tr-TR" dirty="0"/>
          </a:p>
        </p:txBody>
      </p:sp>
    </p:spTree>
    <p:extLst>
      <p:ext uri="{BB962C8B-B14F-4D97-AF65-F5344CB8AC3E}">
        <p14:creationId xmlns:p14="http://schemas.microsoft.com/office/powerpoint/2010/main" val="2009683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03" y="476518"/>
            <a:ext cx="4474215" cy="802559"/>
          </a:xfrm>
        </p:spPr>
        <p:txBody>
          <a:bodyPr/>
          <a:lstStyle/>
          <a:p>
            <a:r>
              <a:rPr lang="tr-TR" dirty="0" err="1" smtClean="0"/>
              <a:t>ProgressIve</a:t>
            </a:r>
            <a:r>
              <a:rPr lang="tr-TR" dirty="0" smtClean="0"/>
              <a:t> </a:t>
            </a:r>
            <a:r>
              <a:rPr lang="tr-TR" dirty="0" err="1" smtClean="0"/>
              <a:t>RepublIcan</a:t>
            </a:r>
            <a:r>
              <a:rPr lang="tr-TR" dirty="0"/>
              <a:t> </a:t>
            </a:r>
            <a:r>
              <a:rPr lang="tr-TR" dirty="0" err="1" smtClean="0"/>
              <a:t>Party</a:t>
            </a:r>
            <a:endParaRPr lang="tr-T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4247" y="1472222"/>
            <a:ext cx="5297487" cy="3453381"/>
          </a:xfrm>
        </p:spPr>
      </p:pic>
      <p:sp>
        <p:nvSpPr>
          <p:cNvPr id="5" name="Text Placeholder 4"/>
          <p:cNvSpPr>
            <a:spLocks noGrp="1"/>
          </p:cNvSpPr>
          <p:nvPr>
            <p:ph type="body" sz="half" idx="2"/>
          </p:nvPr>
        </p:nvSpPr>
        <p:spPr>
          <a:xfrm>
            <a:off x="6233374" y="4507606"/>
            <a:ext cx="3979572" cy="1391802"/>
          </a:xfrm>
        </p:spPr>
        <p:txBody>
          <a:bodyPr/>
          <a:lstStyle/>
          <a:p>
            <a:r>
              <a:rPr lang="tr-TR" dirty="0" err="1" smtClean="0"/>
              <a:t>In</a:t>
            </a:r>
            <a:r>
              <a:rPr lang="tr-TR" dirty="0" smtClean="0"/>
              <a:t> Haydarpaşa Train Station</a:t>
            </a:r>
          </a:p>
          <a:p>
            <a:r>
              <a:rPr lang="tr-TR" dirty="0" err="1" smtClean="0"/>
              <a:t>From</a:t>
            </a:r>
            <a:r>
              <a:rPr lang="tr-TR" dirty="0" smtClean="0"/>
              <a:t> </a:t>
            </a:r>
            <a:r>
              <a:rPr lang="tr-TR" dirty="0" err="1" smtClean="0"/>
              <a:t>left</a:t>
            </a:r>
            <a:r>
              <a:rPr lang="tr-TR" dirty="0" smtClean="0"/>
              <a:t> </a:t>
            </a:r>
            <a:r>
              <a:rPr lang="tr-TR" dirty="0" err="1" smtClean="0"/>
              <a:t>to</a:t>
            </a:r>
            <a:r>
              <a:rPr lang="tr-TR" dirty="0" smtClean="0"/>
              <a:t> </a:t>
            </a:r>
            <a:r>
              <a:rPr lang="tr-TR" dirty="0" err="1" smtClean="0"/>
              <a:t>right</a:t>
            </a:r>
            <a:r>
              <a:rPr lang="tr-TR" dirty="0" smtClean="0"/>
              <a:t>; </a:t>
            </a:r>
          </a:p>
          <a:p>
            <a:r>
              <a:rPr lang="tr-TR" dirty="0"/>
              <a:t> Adnan (Adıvar), Ali Fuat (Cebesoy), Kâzım Karabekir, Rauf (Orbay), ve Refet (Bele)</a:t>
            </a:r>
          </a:p>
        </p:txBody>
      </p:sp>
    </p:spTree>
    <p:extLst>
      <p:ext uri="{BB962C8B-B14F-4D97-AF65-F5344CB8AC3E}">
        <p14:creationId xmlns:p14="http://schemas.microsoft.com/office/powerpoint/2010/main" val="13351320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SheIkh</a:t>
            </a:r>
            <a:r>
              <a:rPr lang="tr-TR" dirty="0" smtClean="0"/>
              <a:t> </a:t>
            </a:r>
            <a:r>
              <a:rPr lang="tr-TR" dirty="0" err="1" smtClean="0"/>
              <a:t>SaIt</a:t>
            </a:r>
            <a:r>
              <a:rPr lang="tr-TR" dirty="0" smtClean="0"/>
              <a:t> </a:t>
            </a:r>
            <a:r>
              <a:rPr lang="tr-TR" dirty="0" err="1" smtClean="0"/>
              <a:t>RebellIon</a:t>
            </a:r>
            <a:endParaRPr lang="tr-TR"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818708"/>
            <a:ext cx="3930237" cy="358088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51551" y="1836609"/>
            <a:ext cx="4842456" cy="3562982"/>
          </a:xfrm>
        </p:spPr>
      </p:pic>
    </p:spTree>
    <p:extLst>
      <p:ext uri="{BB962C8B-B14F-4D97-AF65-F5344CB8AC3E}">
        <p14:creationId xmlns:p14="http://schemas.microsoft.com/office/powerpoint/2010/main" val="41798436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The</a:t>
            </a:r>
            <a:r>
              <a:rPr lang="tr-TR" dirty="0" smtClean="0"/>
              <a:t> New </a:t>
            </a:r>
            <a:r>
              <a:rPr lang="tr-TR" dirty="0" err="1" smtClean="0"/>
              <a:t>TurkIsh</a:t>
            </a:r>
            <a:r>
              <a:rPr lang="tr-TR" dirty="0" smtClean="0"/>
              <a:t> </a:t>
            </a:r>
            <a:r>
              <a:rPr lang="tr-TR" dirty="0" err="1" smtClean="0"/>
              <a:t>RepublIc</a:t>
            </a:r>
            <a:r>
              <a:rPr lang="tr-TR" dirty="0" smtClean="0"/>
              <a:t/>
            </a:r>
            <a:br>
              <a:rPr lang="tr-TR" dirty="0" smtClean="0"/>
            </a:br>
            <a:r>
              <a:rPr lang="tr-TR" dirty="0" smtClean="0"/>
              <a:t>Second </a:t>
            </a:r>
            <a:r>
              <a:rPr lang="tr-TR" dirty="0" err="1" smtClean="0"/>
              <a:t>TrIal</a:t>
            </a:r>
            <a:r>
              <a:rPr lang="tr-TR" dirty="0" smtClean="0"/>
              <a:t> of </a:t>
            </a:r>
            <a:r>
              <a:rPr lang="tr-TR" dirty="0" err="1" smtClean="0"/>
              <a:t>MultI-Party</a:t>
            </a:r>
            <a:endParaRPr lang="tr-TR" dirty="0"/>
          </a:p>
        </p:txBody>
      </p:sp>
      <p:sp>
        <p:nvSpPr>
          <p:cNvPr id="3" name="Content Placeholder 2"/>
          <p:cNvSpPr>
            <a:spLocks noGrp="1"/>
          </p:cNvSpPr>
          <p:nvPr>
            <p:ph idx="1"/>
          </p:nvPr>
        </p:nvSpPr>
        <p:spPr/>
        <p:txBody>
          <a:bodyPr/>
          <a:lstStyle/>
          <a:p>
            <a:r>
              <a:rPr lang="tr-TR" dirty="0" smtClean="0"/>
              <a:t>1929-Great </a:t>
            </a:r>
            <a:r>
              <a:rPr lang="tr-TR" dirty="0" err="1" smtClean="0"/>
              <a:t>Depression</a:t>
            </a:r>
            <a:endParaRPr lang="tr-TR" dirty="0" smtClean="0"/>
          </a:p>
          <a:p>
            <a:r>
              <a:rPr lang="tr-TR" dirty="0" smtClean="0"/>
              <a:t>1930-Free </a:t>
            </a:r>
            <a:r>
              <a:rPr lang="tr-TR" dirty="0" err="1" smtClean="0"/>
              <a:t>Republican</a:t>
            </a:r>
            <a:r>
              <a:rPr lang="tr-TR" dirty="0" smtClean="0"/>
              <a:t> </a:t>
            </a:r>
            <a:r>
              <a:rPr lang="tr-TR" dirty="0" err="1" smtClean="0"/>
              <a:t>Party</a:t>
            </a:r>
            <a:endParaRPr lang="tr-TR" dirty="0" smtClean="0"/>
          </a:p>
          <a:p>
            <a:r>
              <a:rPr lang="tr-TR" dirty="0" smtClean="0"/>
              <a:t>1930-Menemen </a:t>
            </a:r>
            <a:r>
              <a:rPr lang="tr-TR" dirty="0" err="1" smtClean="0"/>
              <a:t>Incident</a:t>
            </a:r>
            <a:endParaRPr lang="tr-TR" dirty="0" smtClean="0"/>
          </a:p>
          <a:p>
            <a:pPr marL="0" indent="0">
              <a:buNone/>
            </a:pPr>
            <a:endParaRPr lang="tr-T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579" y="2160589"/>
            <a:ext cx="4583753" cy="3179979"/>
          </a:xfrm>
          <a:prstGeom prst="rect">
            <a:avLst/>
          </a:prstGeom>
        </p:spPr>
      </p:pic>
    </p:spTree>
    <p:extLst>
      <p:ext uri="{BB962C8B-B14F-4D97-AF65-F5344CB8AC3E}">
        <p14:creationId xmlns:p14="http://schemas.microsoft.com/office/powerpoint/2010/main" val="19095748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Free</a:t>
            </a:r>
            <a:r>
              <a:rPr lang="tr-TR" dirty="0" smtClean="0"/>
              <a:t> </a:t>
            </a:r>
            <a:r>
              <a:rPr lang="tr-TR" dirty="0" err="1" smtClean="0"/>
              <a:t>RepublIcan</a:t>
            </a:r>
            <a:r>
              <a:rPr lang="tr-TR" dirty="0" smtClean="0"/>
              <a:t> </a:t>
            </a:r>
            <a:r>
              <a:rPr lang="tr-TR" dirty="0" err="1" smtClean="0"/>
              <a:t>Party</a:t>
            </a:r>
            <a:endParaRPr lang="tr-TR"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4212" y="2172938"/>
            <a:ext cx="4999006" cy="324221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00826" y="2172938"/>
            <a:ext cx="4518938" cy="3554898"/>
          </a:xfrm>
        </p:spPr>
      </p:pic>
    </p:spTree>
    <p:extLst>
      <p:ext uri="{BB962C8B-B14F-4D97-AF65-F5344CB8AC3E}">
        <p14:creationId xmlns:p14="http://schemas.microsoft.com/office/powerpoint/2010/main" val="3539628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359089" cy="923365"/>
          </a:xfrm>
        </p:spPr>
        <p:txBody>
          <a:bodyPr/>
          <a:lstStyle/>
          <a:p>
            <a:r>
              <a:rPr lang="tr-TR" dirty="0" err="1" smtClean="0"/>
              <a:t>TanzImat</a:t>
            </a:r>
            <a:r>
              <a:rPr lang="tr-TR" dirty="0" smtClean="0"/>
              <a:t> </a:t>
            </a:r>
            <a:r>
              <a:rPr lang="tr-TR" dirty="0" err="1" smtClean="0"/>
              <a:t>Era</a:t>
            </a:r>
            <a:endParaRPr lang="tr-TR" dirty="0"/>
          </a:p>
        </p:txBody>
      </p:sp>
      <p:sp>
        <p:nvSpPr>
          <p:cNvPr id="3" name="Content Placeholder 2"/>
          <p:cNvSpPr>
            <a:spLocks noGrp="1"/>
          </p:cNvSpPr>
          <p:nvPr>
            <p:ph idx="1"/>
          </p:nvPr>
        </p:nvSpPr>
        <p:spPr/>
        <p:txBody>
          <a:bodyPr>
            <a:normAutofit/>
          </a:bodyPr>
          <a:lstStyle/>
          <a:p>
            <a:r>
              <a:rPr lang="tr-TR" dirty="0" err="1" smtClean="0"/>
              <a:t>Sultans</a:t>
            </a:r>
            <a:r>
              <a:rPr lang="tr-TR" dirty="0" smtClean="0"/>
              <a:t> of </a:t>
            </a:r>
            <a:r>
              <a:rPr lang="tr-TR" dirty="0" err="1" smtClean="0"/>
              <a:t>the</a:t>
            </a:r>
            <a:r>
              <a:rPr lang="tr-TR" dirty="0" smtClean="0"/>
              <a:t> </a:t>
            </a:r>
            <a:r>
              <a:rPr lang="tr-TR" dirty="0" err="1" smtClean="0"/>
              <a:t>Era</a:t>
            </a:r>
            <a:endParaRPr lang="tr-TR" dirty="0" smtClean="0"/>
          </a:p>
          <a:p>
            <a:pPr lvl="1"/>
            <a:r>
              <a:rPr lang="tr-TR" dirty="0" err="1" smtClean="0"/>
              <a:t>Abdulmecid</a:t>
            </a:r>
            <a:r>
              <a:rPr lang="tr-TR" dirty="0" smtClean="0"/>
              <a:t> </a:t>
            </a:r>
          </a:p>
          <a:p>
            <a:pPr lvl="1"/>
            <a:r>
              <a:rPr lang="tr-TR" dirty="0" err="1" smtClean="0"/>
              <a:t>Abdulaziz</a:t>
            </a:r>
            <a:r>
              <a:rPr lang="tr-TR" dirty="0" smtClean="0"/>
              <a:t> </a:t>
            </a:r>
          </a:p>
          <a:p>
            <a:endParaRPr lang="tr-TR" dirty="0" smtClean="0"/>
          </a:p>
          <a:p>
            <a:endParaRPr lang="tr-TR" dirty="0"/>
          </a:p>
          <a:p>
            <a:endParaRPr lang="tr-TR" dirty="0" smtClean="0"/>
          </a:p>
          <a:p>
            <a:r>
              <a:rPr lang="tr-TR" dirty="0" err="1" smtClean="0"/>
              <a:t>Bureaucrats</a:t>
            </a:r>
            <a:r>
              <a:rPr lang="tr-TR" dirty="0" smtClean="0"/>
              <a:t> of </a:t>
            </a:r>
            <a:r>
              <a:rPr lang="tr-TR" dirty="0" err="1" smtClean="0"/>
              <a:t>the</a:t>
            </a:r>
            <a:r>
              <a:rPr lang="tr-TR" dirty="0" smtClean="0"/>
              <a:t> </a:t>
            </a:r>
            <a:r>
              <a:rPr lang="tr-TR" dirty="0" err="1" smtClean="0"/>
              <a:t>Era</a:t>
            </a:r>
            <a:endParaRPr lang="tr-TR" dirty="0"/>
          </a:p>
          <a:p>
            <a:pPr lvl="1"/>
            <a:r>
              <a:rPr lang="tr-TR" dirty="0" smtClean="0"/>
              <a:t>Mustafa </a:t>
            </a:r>
            <a:r>
              <a:rPr lang="tr-TR" dirty="0" err="1" smtClean="0"/>
              <a:t>Resid</a:t>
            </a:r>
            <a:r>
              <a:rPr lang="tr-TR" dirty="0" smtClean="0"/>
              <a:t> </a:t>
            </a:r>
            <a:r>
              <a:rPr lang="tr-TR" dirty="0" err="1" smtClean="0"/>
              <a:t>Pasha</a:t>
            </a:r>
            <a:endParaRPr lang="tr-TR" dirty="0" smtClean="0"/>
          </a:p>
          <a:p>
            <a:pPr lvl="1"/>
            <a:r>
              <a:rPr lang="tr-TR" dirty="0" smtClean="0"/>
              <a:t>Ali </a:t>
            </a:r>
            <a:r>
              <a:rPr lang="tr-TR" dirty="0" err="1" smtClean="0"/>
              <a:t>and</a:t>
            </a:r>
            <a:r>
              <a:rPr lang="tr-TR" dirty="0" smtClean="0"/>
              <a:t> Fuat </a:t>
            </a:r>
            <a:r>
              <a:rPr lang="tr-TR" dirty="0" err="1" smtClean="0"/>
              <a:t>Pashas</a:t>
            </a: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3835" y="1900981"/>
            <a:ext cx="1653988" cy="24148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363" y="1930400"/>
            <a:ext cx="2007814" cy="238540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118" y="4514850"/>
            <a:ext cx="1943100" cy="23431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5354" y="4460545"/>
            <a:ext cx="1781175" cy="22555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679" y="4452470"/>
            <a:ext cx="1890059" cy="2405530"/>
          </a:xfrm>
          <a:prstGeom prst="rect">
            <a:avLst/>
          </a:prstGeom>
        </p:spPr>
      </p:pic>
    </p:spTree>
    <p:extLst>
      <p:ext uri="{BB962C8B-B14F-4D97-AF65-F5344CB8AC3E}">
        <p14:creationId xmlns:p14="http://schemas.microsoft.com/office/powerpoint/2010/main" val="31043124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SIngle-Party</a:t>
            </a:r>
            <a:r>
              <a:rPr lang="tr-TR" dirty="0" smtClean="0"/>
              <a:t> </a:t>
            </a:r>
            <a:r>
              <a:rPr lang="tr-TR" dirty="0" err="1" smtClean="0"/>
              <a:t>Rule</a:t>
            </a:r>
            <a:r>
              <a:rPr lang="tr-TR" dirty="0" smtClean="0"/>
              <a:t/>
            </a:r>
            <a:br>
              <a:rPr lang="tr-TR" dirty="0" smtClean="0"/>
            </a:br>
            <a:r>
              <a:rPr lang="tr-TR" dirty="0" smtClean="0"/>
              <a:t>1925-1945</a:t>
            </a:r>
            <a:endParaRPr lang="tr-TR" dirty="0"/>
          </a:p>
        </p:txBody>
      </p:sp>
      <p:sp>
        <p:nvSpPr>
          <p:cNvPr id="3" name="Content Placeholder 2"/>
          <p:cNvSpPr>
            <a:spLocks noGrp="1"/>
          </p:cNvSpPr>
          <p:nvPr>
            <p:ph idx="1"/>
          </p:nvPr>
        </p:nvSpPr>
        <p:spPr/>
        <p:txBody>
          <a:bodyPr/>
          <a:lstStyle/>
          <a:p>
            <a:r>
              <a:rPr lang="tr-TR" dirty="0" smtClean="0"/>
              <a:t>1925-1938 Mustafa Kemal Atatürk </a:t>
            </a:r>
            <a:r>
              <a:rPr lang="tr-TR" dirty="0" err="1" smtClean="0"/>
              <a:t>was</a:t>
            </a:r>
            <a:r>
              <a:rPr lang="tr-TR" dirty="0" smtClean="0"/>
              <a:t> </a:t>
            </a:r>
            <a:r>
              <a:rPr lang="tr-TR" dirty="0" err="1" smtClean="0"/>
              <a:t>the</a:t>
            </a:r>
            <a:r>
              <a:rPr lang="tr-TR" dirty="0" smtClean="0"/>
              <a:t> </a:t>
            </a:r>
            <a:r>
              <a:rPr lang="tr-TR" dirty="0" err="1" smtClean="0"/>
              <a:t>President</a:t>
            </a:r>
            <a:endParaRPr lang="tr-TR" dirty="0" smtClean="0"/>
          </a:p>
          <a:p>
            <a:r>
              <a:rPr lang="tr-TR" dirty="0" smtClean="0"/>
              <a:t>1939-1945-Second World </a:t>
            </a:r>
            <a:r>
              <a:rPr lang="tr-TR" dirty="0" err="1" smtClean="0"/>
              <a:t>War</a:t>
            </a:r>
            <a:endParaRPr lang="tr-TR" dirty="0" smtClean="0"/>
          </a:p>
          <a:p>
            <a:r>
              <a:rPr lang="tr-TR" dirty="0" err="1" smtClean="0"/>
              <a:t>Revolutionary</a:t>
            </a:r>
            <a:r>
              <a:rPr lang="tr-TR" dirty="0" smtClean="0"/>
              <a:t> Reform </a:t>
            </a:r>
            <a:r>
              <a:rPr lang="tr-TR" dirty="0" err="1" smtClean="0"/>
              <a:t>Movement</a:t>
            </a:r>
            <a:endParaRPr lang="tr-TR" dirty="0" smtClean="0"/>
          </a:p>
          <a:p>
            <a:r>
              <a:rPr lang="tr-TR" dirty="0" err="1" smtClean="0"/>
              <a:t>Ideological</a:t>
            </a:r>
            <a:r>
              <a:rPr lang="tr-TR" dirty="0" smtClean="0"/>
              <a:t> background </a:t>
            </a:r>
            <a:r>
              <a:rPr lang="tr-TR" dirty="0" err="1" smtClean="0"/>
              <a:t>and</a:t>
            </a:r>
            <a:r>
              <a:rPr lang="tr-TR" dirty="0" smtClean="0"/>
              <a:t> 6 </a:t>
            </a:r>
            <a:r>
              <a:rPr lang="tr-TR" dirty="0" err="1" smtClean="0"/>
              <a:t>principles</a:t>
            </a:r>
            <a:r>
              <a:rPr lang="tr-TR" dirty="0" smtClean="0"/>
              <a:t>/</a:t>
            </a:r>
            <a:r>
              <a:rPr lang="tr-TR" dirty="0" err="1" smtClean="0"/>
              <a:t>arrows</a:t>
            </a:r>
            <a:endParaRPr lang="tr-TR" dirty="0" smtClean="0"/>
          </a:p>
          <a:p>
            <a:r>
              <a:rPr lang="tr-TR" dirty="0" err="1" smtClean="0"/>
              <a:t>State-Party</a:t>
            </a:r>
            <a:r>
              <a:rPr lang="tr-TR" dirty="0" smtClean="0"/>
              <a:t> </a:t>
            </a:r>
            <a:r>
              <a:rPr lang="tr-TR" dirty="0" err="1" smtClean="0"/>
              <a:t>Unification</a:t>
            </a:r>
            <a:endParaRPr lang="tr-TR" dirty="0" smtClean="0"/>
          </a:p>
          <a:p>
            <a:r>
              <a:rPr lang="tr-TR" dirty="0" err="1" smtClean="0"/>
              <a:t>Totalitarian</a:t>
            </a:r>
            <a:r>
              <a:rPr lang="tr-TR" dirty="0" smtClean="0"/>
              <a:t> </a:t>
            </a:r>
            <a:r>
              <a:rPr lang="tr-TR" dirty="0" err="1" smtClean="0"/>
              <a:t>Tendencies</a:t>
            </a:r>
            <a:endParaRPr lang="tr-TR" dirty="0" smtClean="0"/>
          </a:p>
          <a:p>
            <a:endParaRPr lang="tr-TR" dirty="0"/>
          </a:p>
          <a:p>
            <a:endParaRPr lang="tr-TR" dirty="0" smtClean="0"/>
          </a:p>
          <a:p>
            <a:endParaRPr lang="tr-TR" dirty="0"/>
          </a:p>
        </p:txBody>
      </p:sp>
    </p:spTree>
    <p:extLst>
      <p:ext uri="{BB962C8B-B14F-4D97-AF65-F5344CB8AC3E}">
        <p14:creationId xmlns:p14="http://schemas.microsoft.com/office/powerpoint/2010/main" val="3565475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EconomIc</a:t>
            </a:r>
            <a:r>
              <a:rPr lang="tr-TR" dirty="0" smtClean="0"/>
              <a:t> </a:t>
            </a:r>
            <a:r>
              <a:rPr lang="tr-TR" dirty="0" err="1" smtClean="0"/>
              <a:t>TransformatIon</a:t>
            </a:r>
            <a:r>
              <a:rPr lang="tr-TR" dirty="0" smtClean="0"/>
              <a:t> of </a:t>
            </a:r>
            <a:r>
              <a:rPr lang="tr-TR" dirty="0" err="1" smtClean="0"/>
              <a:t>the</a:t>
            </a:r>
            <a:r>
              <a:rPr lang="tr-TR" dirty="0" smtClean="0"/>
              <a:t> New </a:t>
            </a:r>
            <a:r>
              <a:rPr lang="tr-TR" dirty="0" err="1" smtClean="0"/>
              <a:t>RepublIc</a:t>
            </a:r>
            <a:endParaRPr lang="tr-TR" dirty="0"/>
          </a:p>
        </p:txBody>
      </p:sp>
      <p:sp>
        <p:nvSpPr>
          <p:cNvPr id="3" name="Content Placeholder 2"/>
          <p:cNvSpPr>
            <a:spLocks noGrp="1"/>
          </p:cNvSpPr>
          <p:nvPr>
            <p:ph idx="1"/>
          </p:nvPr>
        </p:nvSpPr>
        <p:spPr/>
        <p:txBody>
          <a:bodyPr/>
          <a:lstStyle/>
          <a:p>
            <a:r>
              <a:rPr lang="tr-TR" dirty="0" smtClean="0"/>
              <a:t>1923-Lausanne </a:t>
            </a:r>
            <a:r>
              <a:rPr lang="tr-TR" dirty="0" err="1" smtClean="0"/>
              <a:t>and</a:t>
            </a:r>
            <a:r>
              <a:rPr lang="tr-TR" dirty="0" smtClean="0"/>
              <a:t> </a:t>
            </a:r>
            <a:r>
              <a:rPr lang="tr-TR" dirty="0" err="1" smtClean="0"/>
              <a:t>Economic</a:t>
            </a:r>
            <a:r>
              <a:rPr lang="tr-TR" dirty="0" smtClean="0"/>
              <a:t> </a:t>
            </a:r>
            <a:r>
              <a:rPr lang="tr-TR" dirty="0" err="1" smtClean="0"/>
              <a:t>clauses</a:t>
            </a:r>
            <a:endParaRPr lang="tr-TR" dirty="0" smtClean="0"/>
          </a:p>
          <a:p>
            <a:r>
              <a:rPr lang="tr-TR" dirty="0" smtClean="0"/>
              <a:t>1923-İzmir </a:t>
            </a:r>
            <a:r>
              <a:rPr lang="tr-TR" dirty="0" err="1" smtClean="0"/>
              <a:t>Economic</a:t>
            </a:r>
            <a:r>
              <a:rPr lang="tr-TR" dirty="0" smtClean="0"/>
              <a:t> </a:t>
            </a:r>
            <a:r>
              <a:rPr lang="tr-TR" dirty="0" err="1" smtClean="0"/>
              <a:t>Congress</a:t>
            </a:r>
            <a:endParaRPr lang="tr-TR" dirty="0" smtClean="0"/>
          </a:p>
          <a:p>
            <a:r>
              <a:rPr lang="tr-TR" dirty="0" smtClean="0"/>
              <a:t>1929-Great </a:t>
            </a:r>
            <a:r>
              <a:rPr lang="tr-TR" dirty="0" err="1" smtClean="0"/>
              <a:t>Depression</a:t>
            </a:r>
            <a:endParaRPr lang="tr-TR" dirty="0" smtClean="0"/>
          </a:p>
          <a:p>
            <a:r>
              <a:rPr lang="tr-TR" dirty="0" smtClean="0"/>
              <a:t>1930’s </a:t>
            </a:r>
            <a:r>
              <a:rPr lang="tr-TR" dirty="0" err="1" smtClean="0"/>
              <a:t>onwards</a:t>
            </a:r>
            <a:r>
              <a:rPr lang="tr-TR" dirty="0" smtClean="0"/>
              <a:t> </a:t>
            </a:r>
            <a:r>
              <a:rPr lang="tr-TR" dirty="0" err="1" smtClean="0"/>
              <a:t>Statism</a:t>
            </a:r>
            <a:endParaRPr lang="tr-TR" dirty="0" smtClean="0"/>
          </a:p>
          <a:p>
            <a:pPr marL="0" indent="0">
              <a:buNone/>
            </a:pP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536" y="1930400"/>
            <a:ext cx="3200400" cy="3867150"/>
          </a:xfrm>
          <a:prstGeom prst="rect">
            <a:avLst/>
          </a:prstGeom>
        </p:spPr>
      </p:pic>
    </p:spTree>
    <p:extLst>
      <p:ext uri="{BB962C8B-B14F-4D97-AF65-F5344CB8AC3E}">
        <p14:creationId xmlns:p14="http://schemas.microsoft.com/office/powerpoint/2010/main" val="27565062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FInancIal</a:t>
            </a:r>
            <a:r>
              <a:rPr lang="tr-TR" dirty="0" smtClean="0"/>
              <a:t> </a:t>
            </a:r>
            <a:r>
              <a:rPr lang="tr-TR" dirty="0" err="1" smtClean="0"/>
              <a:t>System</a:t>
            </a:r>
            <a:endParaRPr lang="tr-TR" dirty="0"/>
          </a:p>
        </p:txBody>
      </p:sp>
      <p:sp>
        <p:nvSpPr>
          <p:cNvPr id="3" name="Content Placeholder 2"/>
          <p:cNvSpPr>
            <a:spLocks noGrp="1"/>
          </p:cNvSpPr>
          <p:nvPr>
            <p:ph idx="1"/>
          </p:nvPr>
        </p:nvSpPr>
        <p:spPr/>
        <p:txBody>
          <a:bodyPr/>
          <a:lstStyle/>
          <a:p>
            <a:r>
              <a:rPr lang="tr-TR" dirty="0" smtClean="0"/>
              <a:t>İş Bankası (1924)</a:t>
            </a:r>
          </a:p>
          <a:p>
            <a:r>
              <a:rPr lang="tr-TR" dirty="0" smtClean="0"/>
              <a:t>Sanayi ve </a:t>
            </a:r>
            <a:r>
              <a:rPr lang="tr-TR" dirty="0" err="1" smtClean="0"/>
              <a:t>Maadin</a:t>
            </a:r>
            <a:r>
              <a:rPr lang="tr-TR" dirty="0" smtClean="0"/>
              <a:t> Bankası (1925)</a:t>
            </a:r>
          </a:p>
          <a:p>
            <a:r>
              <a:rPr lang="tr-TR" dirty="0" smtClean="0"/>
              <a:t>Ziraat Bankası (1925)</a:t>
            </a:r>
          </a:p>
          <a:p>
            <a:r>
              <a:rPr lang="tr-TR" dirty="0" smtClean="0"/>
              <a:t>TC Merkez Bankası (1931)</a:t>
            </a:r>
          </a:p>
          <a:p>
            <a:r>
              <a:rPr lang="tr-TR" dirty="0" smtClean="0"/>
              <a:t>Sümerbank (1933)</a:t>
            </a:r>
          </a:p>
          <a:p>
            <a:r>
              <a:rPr lang="tr-TR" dirty="0" smtClean="0"/>
              <a:t>Etibank (1935)</a:t>
            </a:r>
          </a:p>
          <a:p>
            <a:r>
              <a:rPr lang="tr-TR" dirty="0" smtClean="0"/>
              <a:t>Denizbank (1937)</a:t>
            </a:r>
          </a:p>
          <a:p>
            <a:r>
              <a:rPr lang="tr-TR" dirty="0" smtClean="0"/>
              <a:t>Halkbank (1938)</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4100" y="0"/>
            <a:ext cx="3517900" cy="5080000"/>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150" y="4851400"/>
            <a:ext cx="2159000" cy="2006600"/>
          </a:xfrm>
          <a:prstGeom prst="rect">
            <a:avLst/>
          </a:prstGeom>
        </p:spPr>
      </p:pic>
    </p:spTree>
    <p:extLst>
      <p:ext uri="{BB962C8B-B14F-4D97-AF65-F5344CB8AC3E}">
        <p14:creationId xmlns:p14="http://schemas.microsoft.com/office/powerpoint/2010/main" val="4263590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IndustrIALIzatIon</a:t>
            </a:r>
            <a:endParaRPr lang="tr-TR" dirty="0"/>
          </a:p>
        </p:txBody>
      </p:sp>
      <p:sp>
        <p:nvSpPr>
          <p:cNvPr id="3" name="Content Placeholder 2"/>
          <p:cNvSpPr>
            <a:spLocks noGrp="1"/>
          </p:cNvSpPr>
          <p:nvPr>
            <p:ph idx="1"/>
          </p:nvPr>
        </p:nvSpPr>
        <p:spPr>
          <a:xfrm>
            <a:off x="677334" y="1463040"/>
            <a:ext cx="10905066" cy="5181599"/>
          </a:xfrm>
        </p:spPr>
        <p:txBody>
          <a:bodyPr/>
          <a:lstStyle/>
          <a:p>
            <a:r>
              <a:rPr lang="tr-TR" dirty="0" smtClean="0"/>
              <a:t>46 </a:t>
            </a:r>
            <a:r>
              <a:rPr lang="tr-TR" dirty="0" err="1" smtClean="0"/>
              <a:t>Factories</a:t>
            </a:r>
            <a:r>
              <a:rPr lang="tr-TR" dirty="0" smtClean="0"/>
              <a:t> </a:t>
            </a:r>
            <a:r>
              <a:rPr lang="tr-TR" dirty="0" err="1" smtClean="0"/>
              <a:t>between</a:t>
            </a:r>
            <a:r>
              <a:rPr lang="tr-TR" dirty="0" smtClean="0"/>
              <a:t> 1924-38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14" y="3686172"/>
            <a:ext cx="5139286" cy="3199633"/>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754" y="-66537"/>
            <a:ext cx="5325165" cy="3993874"/>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28549"/>
            <a:ext cx="4122267" cy="4410656"/>
          </a:xfrm>
          <a:prstGeom prst="rect">
            <a:avLst/>
          </a:prstGeom>
        </p:spPr>
      </p:pic>
      <p:pic>
        <p:nvPicPr>
          <p:cNvPr id="9" name="Resi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812" y="1709840"/>
            <a:ext cx="2538462" cy="3678462"/>
          </a:xfrm>
          <a:prstGeom prst="rect">
            <a:avLst/>
          </a:prstGeom>
        </p:spPr>
      </p:pic>
    </p:spTree>
    <p:extLst>
      <p:ext uri="{BB962C8B-B14F-4D97-AF65-F5344CB8AC3E}">
        <p14:creationId xmlns:p14="http://schemas.microsoft.com/office/powerpoint/2010/main" val="17542926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0611" y="1696456"/>
            <a:ext cx="2230951" cy="3181849"/>
          </a:xfrm>
        </p:spPr>
      </p:pic>
      <p:pic>
        <p:nvPicPr>
          <p:cNvPr id="5"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87" y="1270000"/>
            <a:ext cx="2944695" cy="4034762"/>
          </a:xfrm>
          <a:prstGeom prst="rect">
            <a:avLst/>
          </a:prstGeom>
        </p:spPr>
      </p:pic>
      <p:pic>
        <p:nvPicPr>
          <p:cNvPr id="6"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22" y="1270000"/>
            <a:ext cx="4212649" cy="2816693"/>
          </a:xfrm>
          <a:prstGeom prst="rect">
            <a:avLst/>
          </a:prstGeom>
        </p:spPr>
      </p:pic>
    </p:spTree>
    <p:extLst>
      <p:ext uri="{BB962C8B-B14F-4D97-AF65-F5344CB8AC3E}">
        <p14:creationId xmlns:p14="http://schemas.microsoft.com/office/powerpoint/2010/main" val="12648603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Cultural</a:t>
            </a:r>
            <a:r>
              <a:rPr lang="tr-TR" dirty="0" smtClean="0"/>
              <a:t> </a:t>
            </a:r>
            <a:r>
              <a:rPr lang="tr-TR" dirty="0" err="1" smtClean="0"/>
              <a:t>and</a:t>
            </a:r>
            <a:r>
              <a:rPr lang="tr-TR" dirty="0" smtClean="0"/>
              <a:t> </a:t>
            </a:r>
            <a:r>
              <a:rPr lang="tr-TR" dirty="0" err="1" smtClean="0"/>
              <a:t>IdeologIcal</a:t>
            </a:r>
            <a:r>
              <a:rPr lang="tr-TR" dirty="0" smtClean="0"/>
              <a:t> </a:t>
            </a:r>
            <a:r>
              <a:rPr lang="tr-TR" dirty="0" err="1" smtClean="0"/>
              <a:t>TransformatIons</a:t>
            </a:r>
            <a:r>
              <a:rPr lang="tr-TR" dirty="0" smtClean="0"/>
              <a:t> of </a:t>
            </a:r>
            <a:r>
              <a:rPr lang="tr-TR" dirty="0" err="1" smtClean="0"/>
              <a:t>the</a:t>
            </a:r>
            <a:r>
              <a:rPr lang="tr-TR" dirty="0" smtClean="0"/>
              <a:t> New </a:t>
            </a:r>
            <a:r>
              <a:rPr lang="tr-TR" dirty="0" err="1" smtClean="0"/>
              <a:t>RepublIc</a:t>
            </a:r>
            <a:endParaRPr lang="tr-TR" dirty="0"/>
          </a:p>
        </p:txBody>
      </p:sp>
      <p:sp>
        <p:nvSpPr>
          <p:cNvPr id="3" name="Content Placeholder 2"/>
          <p:cNvSpPr>
            <a:spLocks noGrp="1"/>
          </p:cNvSpPr>
          <p:nvPr>
            <p:ph idx="1"/>
          </p:nvPr>
        </p:nvSpPr>
        <p:spPr/>
        <p:txBody>
          <a:bodyPr/>
          <a:lstStyle/>
          <a:p>
            <a:r>
              <a:rPr lang="tr-TR" dirty="0" err="1" smtClean="0"/>
              <a:t>Six</a:t>
            </a:r>
            <a:r>
              <a:rPr lang="tr-TR" dirty="0" smtClean="0"/>
              <a:t> </a:t>
            </a:r>
            <a:r>
              <a:rPr lang="tr-TR" dirty="0" err="1" smtClean="0"/>
              <a:t>Principles</a:t>
            </a:r>
            <a:r>
              <a:rPr lang="tr-TR" dirty="0" smtClean="0"/>
              <a:t> of </a:t>
            </a:r>
            <a:r>
              <a:rPr lang="tr-TR" dirty="0" err="1" smtClean="0"/>
              <a:t>Kemalism</a:t>
            </a:r>
            <a:endParaRPr lang="tr-TR" dirty="0" smtClean="0"/>
          </a:p>
          <a:p>
            <a:pPr lvl="1"/>
            <a:r>
              <a:rPr lang="tr-TR" dirty="0" err="1" smtClean="0"/>
              <a:t>Republicanism</a:t>
            </a:r>
            <a:endParaRPr lang="tr-TR" dirty="0" smtClean="0"/>
          </a:p>
          <a:p>
            <a:pPr lvl="1"/>
            <a:r>
              <a:rPr lang="tr-TR" dirty="0" err="1" smtClean="0"/>
              <a:t>Populism</a:t>
            </a:r>
            <a:endParaRPr lang="tr-TR" dirty="0" smtClean="0"/>
          </a:p>
          <a:p>
            <a:pPr lvl="1"/>
            <a:r>
              <a:rPr lang="tr-TR" dirty="0" err="1" smtClean="0"/>
              <a:t>Statism</a:t>
            </a:r>
            <a:r>
              <a:rPr lang="tr-TR" dirty="0" smtClean="0"/>
              <a:t>/</a:t>
            </a:r>
            <a:r>
              <a:rPr lang="tr-TR" dirty="0" err="1" smtClean="0"/>
              <a:t>Etatism</a:t>
            </a:r>
            <a:endParaRPr lang="tr-TR" dirty="0" smtClean="0"/>
          </a:p>
          <a:p>
            <a:pPr lvl="1"/>
            <a:r>
              <a:rPr lang="tr-TR" dirty="0" err="1" smtClean="0"/>
              <a:t>Revolutionism</a:t>
            </a:r>
            <a:r>
              <a:rPr lang="tr-TR" dirty="0" smtClean="0"/>
              <a:t>/</a:t>
            </a:r>
            <a:r>
              <a:rPr lang="tr-TR" dirty="0" err="1" smtClean="0"/>
              <a:t>Reformism</a:t>
            </a:r>
            <a:endParaRPr lang="tr-TR" dirty="0" smtClean="0"/>
          </a:p>
          <a:p>
            <a:pPr lvl="1"/>
            <a:r>
              <a:rPr lang="tr-TR" dirty="0" err="1" smtClean="0"/>
              <a:t>Secularism</a:t>
            </a:r>
            <a:endParaRPr lang="tr-TR" dirty="0" smtClean="0"/>
          </a:p>
          <a:p>
            <a:pPr lvl="1"/>
            <a:r>
              <a:rPr lang="tr-TR" dirty="0" err="1" smtClean="0"/>
              <a:t>Nationalism</a:t>
            </a:r>
            <a:endParaRPr lang="tr-T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511" y="2173468"/>
            <a:ext cx="3556000" cy="4445000"/>
          </a:xfrm>
          <a:prstGeom prst="rect">
            <a:avLst/>
          </a:prstGeom>
        </p:spPr>
      </p:pic>
    </p:spTree>
    <p:extLst>
      <p:ext uri="{BB962C8B-B14F-4D97-AF65-F5344CB8AC3E}">
        <p14:creationId xmlns:p14="http://schemas.microsoft.com/office/powerpoint/2010/main" val="19638745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Cultural</a:t>
            </a:r>
            <a:r>
              <a:rPr lang="tr-TR" dirty="0" smtClean="0"/>
              <a:t> </a:t>
            </a:r>
            <a:r>
              <a:rPr lang="tr-TR" dirty="0" err="1" smtClean="0"/>
              <a:t>and</a:t>
            </a:r>
            <a:r>
              <a:rPr lang="tr-TR" dirty="0" smtClean="0"/>
              <a:t> </a:t>
            </a:r>
            <a:r>
              <a:rPr lang="tr-TR" dirty="0" err="1" smtClean="0"/>
              <a:t>IdeologIcal</a:t>
            </a:r>
            <a:r>
              <a:rPr lang="tr-TR" dirty="0" smtClean="0"/>
              <a:t> </a:t>
            </a:r>
            <a:r>
              <a:rPr lang="tr-TR" dirty="0" err="1" smtClean="0"/>
              <a:t>TransformatIon</a:t>
            </a:r>
            <a:r>
              <a:rPr lang="tr-TR" dirty="0" smtClean="0"/>
              <a:t> of </a:t>
            </a:r>
            <a:r>
              <a:rPr lang="tr-TR" dirty="0" err="1" smtClean="0"/>
              <a:t>the</a:t>
            </a:r>
            <a:r>
              <a:rPr lang="tr-TR" dirty="0" smtClean="0"/>
              <a:t> New </a:t>
            </a:r>
            <a:r>
              <a:rPr lang="tr-TR" dirty="0" err="1" smtClean="0"/>
              <a:t>RepublIc</a:t>
            </a:r>
            <a:endParaRPr lang="tr-TR" dirty="0"/>
          </a:p>
        </p:txBody>
      </p:sp>
      <p:sp>
        <p:nvSpPr>
          <p:cNvPr id="3" name="Content Placeholder 2"/>
          <p:cNvSpPr>
            <a:spLocks noGrp="1"/>
          </p:cNvSpPr>
          <p:nvPr>
            <p:ph idx="1"/>
          </p:nvPr>
        </p:nvSpPr>
        <p:spPr/>
        <p:txBody>
          <a:bodyPr/>
          <a:lstStyle/>
          <a:p>
            <a:r>
              <a:rPr lang="tr-TR" dirty="0" err="1" smtClean="0"/>
              <a:t>Secularism</a:t>
            </a:r>
            <a:endParaRPr lang="tr-TR" dirty="0"/>
          </a:p>
          <a:p>
            <a:pPr lvl="1"/>
            <a:r>
              <a:rPr lang="tr-TR" dirty="0" err="1" smtClean="0"/>
              <a:t>Secularization</a:t>
            </a:r>
            <a:r>
              <a:rPr lang="tr-TR" dirty="0" smtClean="0"/>
              <a:t> of </a:t>
            </a:r>
            <a:r>
              <a:rPr lang="tr-TR" dirty="0" err="1" smtClean="0"/>
              <a:t>state</a:t>
            </a:r>
            <a:r>
              <a:rPr lang="tr-TR" dirty="0" smtClean="0"/>
              <a:t>, </a:t>
            </a:r>
            <a:r>
              <a:rPr lang="tr-TR" dirty="0" err="1" smtClean="0"/>
              <a:t>education</a:t>
            </a:r>
            <a:r>
              <a:rPr lang="tr-TR" dirty="0" smtClean="0"/>
              <a:t> </a:t>
            </a:r>
            <a:r>
              <a:rPr lang="tr-TR" dirty="0" err="1" smtClean="0"/>
              <a:t>and</a:t>
            </a:r>
            <a:r>
              <a:rPr lang="tr-TR" dirty="0" smtClean="0"/>
              <a:t> </a:t>
            </a:r>
            <a:r>
              <a:rPr lang="tr-TR" dirty="0" err="1" smtClean="0"/>
              <a:t>law</a:t>
            </a:r>
            <a:r>
              <a:rPr lang="tr-TR" dirty="0" smtClean="0"/>
              <a:t>.</a:t>
            </a:r>
          </a:p>
          <a:p>
            <a:pPr lvl="1"/>
            <a:r>
              <a:rPr lang="tr-TR" dirty="0" smtClean="0"/>
              <a:t>Attack on </a:t>
            </a:r>
            <a:r>
              <a:rPr lang="tr-TR" dirty="0" err="1" smtClean="0"/>
              <a:t>religious</a:t>
            </a:r>
            <a:r>
              <a:rPr lang="tr-TR" dirty="0" smtClean="0"/>
              <a:t> </a:t>
            </a:r>
            <a:r>
              <a:rPr lang="tr-TR" dirty="0" err="1" smtClean="0"/>
              <a:t>symbols</a:t>
            </a:r>
            <a:r>
              <a:rPr lang="tr-TR" dirty="0" smtClean="0"/>
              <a:t> </a:t>
            </a:r>
            <a:r>
              <a:rPr lang="tr-TR" dirty="0" err="1" smtClean="0"/>
              <a:t>and</a:t>
            </a:r>
            <a:r>
              <a:rPr lang="tr-TR" dirty="0" smtClean="0"/>
              <a:t> </a:t>
            </a:r>
            <a:r>
              <a:rPr lang="tr-TR" dirty="0" err="1" smtClean="0"/>
              <a:t>their</a:t>
            </a:r>
            <a:r>
              <a:rPr lang="tr-TR" dirty="0" smtClean="0"/>
              <a:t> </a:t>
            </a:r>
            <a:r>
              <a:rPr lang="tr-TR" dirty="0" err="1" smtClean="0"/>
              <a:t>replacement</a:t>
            </a:r>
            <a:r>
              <a:rPr lang="tr-TR" dirty="0" smtClean="0"/>
              <a:t> </a:t>
            </a:r>
            <a:r>
              <a:rPr lang="tr-TR" dirty="0" err="1" smtClean="0"/>
              <a:t>by</a:t>
            </a:r>
            <a:r>
              <a:rPr lang="tr-TR" dirty="0" smtClean="0"/>
              <a:t> </a:t>
            </a:r>
            <a:r>
              <a:rPr lang="tr-TR" dirty="0" err="1" smtClean="0"/>
              <a:t>the</a:t>
            </a:r>
            <a:r>
              <a:rPr lang="tr-TR" dirty="0" smtClean="0"/>
              <a:t> </a:t>
            </a:r>
            <a:r>
              <a:rPr lang="tr-TR" dirty="0" err="1" smtClean="0"/>
              <a:t>symbols</a:t>
            </a:r>
            <a:r>
              <a:rPr lang="tr-TR" dirty="0" smtClean="0"/>
              <a:t> of </a:t>
            </a:r>
            <a:r>
              <a:rPr lang="tr-TR" dirty="0" err="1" smtClean="0"/>
              <a:t>European</a:t>
            </a:r>
            <a:r>
              <a:rPr lang="tr-TR" dirty="0" smtClean="0"/>
              <a:t> </a:t>
            </a:r>
            <a:r>
              <a:rPr lang="tr-TR" dirty="0" err="1" smtClean="0"/>
              <a:t>civilization</a:t>
            </a:r>
            <a:endParaRPr lang="tr-TR" dirty="0" smtClean="0"/>
          </a:p>
          <a:p>
            <a:pPr lvl="1"/>
            <a:r>
              <a:rPr lang="tr-TR" dirty="0" err="1" smtClean="0"/>
              <a:t>Secularization</a:t>
            </a:r>
            <a:r>
              <a:rPr lang="tr-TR" dirty="0" smtClean="0"/>
              <a:t> of </a:t>
            </a:r>
            <a:r>
              <a:rPr lang="tr-TR" dirty="0" err="1" smtClean="0"/>
              <a:t>social</a:t>
            </a:r>
            <a:r>
              <a:rPr lang="tr-TR" dirty="0" smtClean="0"/>
              <a:t> life</a:t>
            </a:r>
            <a:endParaRPr lang="tr-TR" dirty="0"/>
          </a:p>
        </p:txBody>
      </p:sp>
    </p:spTree>
    <p:extLst>
      <p:ext uri="{BB962C8B-B14F-4D97-AF65-F5344CB8AC3E}">
        <p14:creationId xmlns:p14="http://schemas.microsoft.com/office/powerpoint/2010/main" val="41423234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Reforms</a:t>
            </a:r>
            <a:endParaRPr lang="tr-TR" dirty="0"/>
          </a:p>
        </p:txBody>
      </p:sp>
      <p:sp>
        <p:nvSpPr>
          <p:cNvPr id="3" name="Content Placeholder 2"/>
          <p:cNvSpPr>
            <a:spLocks noGrp="1"/>
          </p:cNvSpPr>
          <p:nvPr>
            <p:ph idx="1"/>
          </p:nvPr>
        </p:nvSpPr>
        <p:spPr/>
        <p:txBody>
          <a:bodyPr/>
          <a:lstStyle/>
          <a:p>
            <a:r>
              <a:rPr lang="tr-TR" dirty="0" smtClean="0"/>
              <a:t>1925-</a:t>
            </a:r>
            <a:r>
              <a:rPr lang="tr-TR" dirty="0" err="1" smtClean="0"/>
              <a:t>Religious</a:t>
            </a:r>
            <a:r>
              <a:rPr lang="tr-TR" dirty="0" smtClean="0"/>
              <a:t> </a:t>
            </a:r>
            <a:r>
              <a:rPr lang="tr-TR" dirty="0" err="1" smtClean="0"/>
              <a:t>shrines</a:t>
            </a:r>
            <a:r>
              <a:rPr lang="tr-TR" dirty="0" smtClean="0"/>
              <a:t> </a:t>
            </a:r>
            <a:r>
              <a:rPr lang="tr-TR" dirty="0" err="1" smtClean="0"/>
              <a:t>and</a:t>
            </a:r>
            <a:r>
              <a:rPr lang="tr-TR" dirty="0" smtClean="0"/>
              <a:t> </a:t>
            </a:r>
            <a:r>
              <a:rPr lang="tr-TR" dirty="0" err="1" smtClean="0"/>
              <a:t>dervish</a:t>
            </a:r>
            <a:r>
              <a:rPr lang="tr-TR" dirty="0" smtClean="0"/>
              <a:t> </a:t>
            </a:r>
            <a:r>
              <a:rPr lang="tr-TR" dirty="0" err="1" smtClean="0"/>
              <a:t>convents</a:t>
            </a:r>
            <a:r>
              <a:rPr lang="tr-TR" dirty="0" smtClean="0"/>
              <a:t> </a:t>
            </a:r>
            <a:r>
              <a:rPr lang="tr-TR" dirty="0" err="1" smtClean="0"/>
              <a:t>were</a:t>
            </a:r>
            <a:r>
              <a:rPr lang="tr-TR" dirty="0" smtClean="0"/>
              <a:t> </a:t>
            </a:r>
            <a:r>
              <a:rPr lang="tr-TR" dirty="0" err="1" smtClean="0"/>
              <a:t>closed</a:t>
            </a:r>
            <a:r>
              <a:rPr lang="tr-TR" dirty="0" smtClean="0"/>
              <a:t> </a:t>
            </a:r>
            <a:r>
              <a:rPr lang="tr-TR" dirty="0" err="1" smtClean="0"/>
              <a:t>down</a:t>
            </a:r>
            <a:r>
              <a:rPr lang="tr-TR" dirty="0" smtClean="0"/>
              <a:t>.</a:t>
            </a:r>
          </a:p>
          <a:p>
            <a:r>
              <a:rPr lang="tr-TR" dirty="0" smtClean="0"/>
              <a:t>1925-Hat Reform.</a:t>
            </a:r>
          </a:p>
          <a:p>
            <a:r>
              <a:rPr lang="tr-TR" dirty="0" smtClean="0"/>
              <a:t>1926-</a:t>
            </a:r>
            <a:r>
              <a:rPr lang="tr-TR" dirty="0" err="1" smtClean="0"/>
              <a:t>Adoption</a:t>
            </a:r>
            <a:r>
              <a:rPr lang="tr-TR" dirty="0" smtClean="0"/>
              <a:t> of </a:t>
            </a:r>
            <a:r>
              <a:rPr lang="tr-TR" dirty="0" err="1" smtClean="0"/>
              <a:t>Swiss</a:t>
            </a:r>
            <a:r>
              <a:rPr lang="tr-TR" dirty="0" smtClean="0"/>
              <a:t> </a:t>
            </a:r>
            <a:r>
              <a:rPr lang="tr-TR" dirty="0" err="1" smtClean="0"/>
              <a:t>Civil</a:t>
            </a:r>
            <a:r>
              <a:rPr lang="tr-TR" dirty="0" smtClean="0"/>
              <a:t> </a:t>
            </a:r>
            <a:r>
              <a:rPr lang="tr-TR" dirty="0" err="1" smtClean="0"/>
              <a:t>Code</a:t>
            </a:r>
            <a:r>
              <a:rPr lang="tr-TR" dirty="0" smtClean="0"/>
              <a:t>.</a:t>
            </a:r>
          </a:p>
          <a:p>
            <a:r>
              <a:rPr lang="tr-TR" dirty="0" smtClean="0"/>
              <a:t>1926-</a:t>
            </a:r>
            <a:r>
              <a:rPr lang="tr-TR" dirty="0" err="1" smtClean="0"/>
              <a:t>Lunar</a:t>
            </a:r>
            <a:r>
              <a:rPr lang="tr-TR" dirty="0" smtClean="0"/>
              <a:t> </a:t>
            </a:r>
            <a:r>
              <a:rPr lang="tr-TR" dirty="0" err="1" smtClean="0"/>
              <a:t>to</a:t>
            </a:r>
            <a:r>
              <a:rPr lang="tr-TR" dirty="0" smtClean="0"/>
              <a:t> </a:t>
            </a:r>
            <a:r>
              <a:rPr lang="tr-TR" dirty="0" err="1" smtClean="0"/>
              <a:t>Gregorian</a:t>
            </a:r>
            <a:r>
              <a:rPr lang="tr-TR" dirty="0" smtClean="0"/>
              <a:t> </a:t>
            </a:r>
            <a:r>
              <a:rPr lang="tr-TR" dirty="0" err="1" smtClean="0"/>
              <a:t>Calendar</a:t>
            </a:r>
            <a:r>
              <a:rPr lang="tr-TR" dirty="0" smtClean="0"/>
              <a:t>.</a:t>
            </a:r>
          </a:p>
          <a:p>
            <a:endParaRPr lang="tr-TR" dirty="0"/>
          </a:p>
        </p:txBody>
      </p:sp>
      <p:pic>
        <p:nvPicPr>
          <p:cNvPr id="4" name="Picture 3" descr="sapka kanunu.jpg"/>
          <p:cNvPicPr>
            <a:picLocks noChangeAspect="1"/>
          </p:cNvPicPr>
          <p:nvPr/>
        </p:nvPicPr>
        <p:blipFill>
          <a:blip r:embed="rId2" cstate="print"/>
          <a:stretch>
            <a:fillRect/>
          </a:stretch>
        </p:blipFill>
        <p:spPr>
          <a:xfrm>
            <a:off x="5159896" y="3068960"/>
            <a:ext cx="1878570" cy="2304256"/>
          </a:xfrm>
          <a:prstGeom prst="rect">
            <a:avLst/>
          </a:prstGeom>
        </p:spPr>
      </p:pic>
    </p:spTree>
    <p:extLst>
      <p:ext uri="{BB962C8B-B14F-4D97-AF65-F5344CB8AC3E}">
        <p14:creationId xmlns:p14="http://schemas.microsoft.com/office/powerpoint/2010/main" val="40471415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7258" y="2976563"/>
            <a:ext cx="3059147" cy="38814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
            <a:ext cx="4762500" cy="3848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416" y="0"/>
            <a:ext cx="5953125" cy="3095625"/>
          </a:xfrm>
          <a:prstGeom prst="rect">
            <a:avLst/>
          </a:prstGeom>
        </p:spPr>
      </p:pic>
    </p:spTree>
    <p:extLst>
      <p:ext uri="{BB962C8B-B14F-4D97-AF65-F5344CB8AC3E}">
        <p14:creationId xmlns:p14="http://schemas.microsoft.com/office/powerpoint/2010/main" val="1183721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Reforms</a:t>
            </a:r>
            <a:endParaRPr lang="tr-TR" dirty="0"/>
          </a:p>
        </p:txBody>
      </p:sp>
      <p:sp>
        <p:nvSpPr>
          <p:cNvPr id="3" name="Content Placeholder 2"/>
          <p:cNvSpPr>
            <a:spLocks noGrp="1"/>
          </p:cNvSpPr>
          <p:nvPr>
            <p:ph idx="1"/>
          </p:nvPr>
        </p:nvSpPr>
        <p:spPr>
          <a:xfrm>
            <a:off x="1001033" y="1772817"/>
            <a:ext cx="5773254" cy="3528391"/>
          </a:xfrm>
        </p:spPr>
        <p:txBody>
          <a:bodyPr>
            <a:normAutofit lnSpcReduction="10000"/>
          </a:bodyPr>
          <a:lstStyle/>
          <a:p>
            <a:r>
              <a:rPr lang="en-US" b="1" dirty="0" smtClean="0"/>
              <a:t>1928:</a:t>
            </a:r>
            <a:r>
              <a:rPr lang="en-US" dirty="0" smtClean="0"/>
              <a:t>  The statement “Islam is the religion of Turkish state” was removed from the constitution. </a:t>
            </a:r>
            <a:endParaRPr lang="tr-TR" dirty="0" smtClean="0"/>
          </a:p>
          <a:p>
            <a:r>
              <a:rPr lang="en-US" b="1" dirty="0" smtClean="0"/>
              <a:t>1928:</a:t>
            </a:r>
            <a:r>
              <a:rPr lang="en-US" dirty="0" smtClean="0"/>
              <a:t> Alphabet change.</a:t>
            </a:r>
            <a:endParaRPr lang="tr-TR" dirty="0" smtClean="0"/>
          </a:p>
          <a:p>
            <a:r>
              <a:rPr lang="en-US" b="1" dirty="0"/>
              <a:t>1934:</a:t>
            </a:r>
            <a:r>
              <a:rPr lang="en-US" dirty="0"/>
              <a:t> The metric system of weights and measurements were introduced. </a:t>
            </a:r>
            <a:endParaRPr lang="tr-TR" dirty="0"/>
          </a:p>
          <a:p>
            <a:r>
              <a:rPr lang="en-US" b="1" dirty="0"/>
              <a:t>1934</a:t>
            </a:r>
            <a:r>
              <a:rPr lang="en-US" dirty="0"/>
              <a:t>: Law on surnames.</a:t>
            </a:r>
            <a:endParaRPr lang="tr-TR" dirty="0"/>
          </a:p>
          <a:p>
            <a:r>
              <a:rPr lang="en-US" b="1" dirty="0"/>
              <a:t>1934: </a:t>
            </a:r>
            <a:r>
              <a:rPr lang="en-US" dirty="0"/>
              <a:t>Women were given the right to elect and to be elected.</a:t>
            </a:r>
            <a:endParaRPr lang="tr-TR" dirty="0"/>
          </a:p>
          <a:p>
            <a:r>
              <a:rPr lang="en-US" b="1" dirty="0"/>
              <a:t>1935:</a:t>
            </a:r>
            <a:r>
              <a:rPr lang="en-US" dirty="0"/>
              <a:t> Sunday was made the weekly day of rest. </a:t>
            </a:r>
            <a:endParaRPr lang="tr-TR" dirty="0"/>
          </a:p>
          <a:p>
            <a:pPr>
              <a:buNone/>
            </a:pPr>
            <a:endParaRPr lang="tr-TR" dirty="0" smtClean="0"/>
          </a:p>
          <a:p>
            <a:endParaRPr lang="tr-TR" dirty="0" smtClean="0"/>
          </a:p>
          <a:p>
            <a:pPr>
              <a:buNone/>
            </a:pPr>
            <a:endParaRPr lang="tr-TR" dirty="0" smtClean="0"/>
          </a:p>
          <a:p>
            <a:endParaRPr lang="tr-TR" dirty="0"/>
          </a:p>
        </p:txBody>
      </p:sp>
      <p:pic>
        <p:nvPicPr>
          <p:cNvPr id="5" name="Picture 4" descr="harf devrimi.jpg"/>
          <p:cNvPicPr>
            <a:picLocks noChangeAspect="1"/>
          </p:cNvPicPr>
          <p:nvPr/>
        </p:nvPicPr>
        <p:blipFill>
          <a:blip r:embed="rId2" cstate="print"/>
          <a:stretch>
            <a:fillRect/>
          </a:stretch>
        </p:blipFill>
        <p:spPr>
          <a:xfrm>
            <a:off x="6960096" y="1772817"/>
            <a:ext cx="3152128" cy="3793061"/>
          </a:xfrm>
          <a:prstGeom prst="rect">
            <a:avLst/>
          </a:prstGeom>
        </p:spPr>
      </p:pic>
    </p:spTree>
    <p:extLst>
      <p:ext uri="{BB962C8B-B14F-4D97-AF65-F5344CB8AC3E}">
        <p14:creationId xmlns:p14="http://schemas.microsoft.com/office/powerpoint/2010/main" val="2330182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TanzImat</a:t>
            </a:r>
            <a:r>
              <a:rPr lang="tr-TR" dirty="0" smtClean="0"/>
              <a:t> </a:t>
            </a:r>
            <a:r>
              <a:rPr lang="tr-TR" dirty="0" err="1" smtClean="0"/>
              <a:t>Era</a:t>
            </a:r>
            <a:endParaRPr lang="tr-TR" dirty="0"/>
          </a:p>
        </p:txBody>
      </p:sp>
      <p:sp>
        <p:nvSpPr>
          <p:cNvPr id="3" name="Content Placeholder 2"/>
          <p:cNvSpPr>
            <a:spLocks noGrp="1"/>
          </p:cNvSpPr>
          <p:nvPr>
            <p:ph idx="1"/>
          </p:nvPr>
        </p:nvSpPr>
        <p:spPr/>
        <p:txBody>
          <a:bodyPr/>
          <a:lstStyle/>
          <a:p>
            <a:endParaRPr lang="tr-TR" dirty="0" smtClean="0"/>
          </a:p>
          <a:p>
            <a:endParaRPr lang="tr-TR" dirty="0"/>
          </a:p>
          <a:p>
            <a:r>
              <a:rPr lang="tr-TR" dirty="0" err="1" smtClean="0"/>
              <a:t>Reasons</a:t>
            </a:r>
            <a:r>
              <a:rPr lang="tr-TR" dirty="0" smtClean="0"/>
              <a:t> </a:t>
            </a:r>
            <a:r>
              <a:rPr lang="tr-TR" dirty="0" err="1" smtClean="0"/>
              <a:t>for</a:t>
            </a:r>
            <a:r>
              <a:rPr lang="tr-TR" dirty="0" smtClean="0"/>
              <a:t> </a:t>
            </a:r>
            <a:r>
              <a:rPr lang="tr-TR" dirty="0" err="1" smtClean="0"/>
              <a:t>the</a:t>
            </a:r>
            <a:r>
              <a:rPr lang="tr-TR" dirty="0" smtClean="0"/>
              <a:t> </a:t>
            </a:r>
            <a:r>
              <a:rPr lang="tr-TR" dirty="0" err="1" smtClean="0"/>
              <a:t>Decrees</a:t>
            </a:r>
            <a:r>
              <a:rPr lang="tr-TR" dirty="0" smtClean="0"/>
              <a:t> </a:t>
            </a:r>
            <a:r>
              <a:rPr lang="tr-TR" dirty="0" err="1" smtClean="0"/>
              <a:t>and</a:t>
            </a:r>
            <a:r>
              <a:rPr lang="tr-TR" dirty="0" smtClean="0"/>
              <a:t> </a:t>
            </a:r>
            <a:r>
              <a:rPr lang="tr-TR" dirty="0" err="1" smtClean="0"/>
              <a:t>Reforms</a:t>
            </a:r>
            <a:endParaRPr lang="tr-TR" dirty="0" smtClean="0"/>
          </a:p>
          <a:p>
            <a:pPr lvl="1"/>
            <a:r>
              <a:rPr lang="tr-TR" dirty="0" smtClean="0"/>
              <a:t>A </a:t>
            </a:r>
            <a:r>
              <a:rPr lang="tr-TR" dirty="0" err="1" smtClean="0"/>
              <a:t>response</a:t>
            </a:r>
            <a:r>
              <a:rPr lang="tr-TR" dirty="0" smtClean="0"/>
              <a:t> </a:t>
            </a:r>
            <a:r>
              <a:rPr lang="tr-TR" dirty="0" err="1" smtClean="0"/>
              <a:t>to</a:t>
            </a:r>
            <a:r>
              <a:rPr lang="tr-TR" dirty="0" smtClean="0"/>
              <a:t> </a:t>
            </a:r>
            <a:r>
              <a:rPr lang="tr-TR" dirty="0" err="1" smtClean="0"/>
              <a:t>threatening</a:t>
            </a:r>
            <a:r>
              <a:rPr lang="tr-TR" dirty="0" smtClean="0"/>
              <a:t> </a:t>
            </a:r>
            <a:r>
              <a:rPr lang="tr-TR" dirty="0" err="1" smtClean="0"/>
              <a:t>aspect</a:t>
            </a:r>
            <a:r>
              <a:rPr lang="tr-TR" dirty="0" smtClean="0"/>
              <a:t> of </a:t>
            </a:r>
            <a:r>
              <a:rPr lang="tr-TR" dirty="0" err="1" smtClean="0"/>
              <a:t>emerging</a:t>
            </a:r>
            <a:r>
              <a:rPr lang="tr-TR" dirty="0" smtClean="0"/>
              <a:t> global </a:t>
            </a:r>
            <a:r>
              <a:rPr lang="tr-TR" dirty="0" err="1" smtClean="0"/>
              <a:t>modernity</a:t>
            </a:r>
            <a:endParaRPr lang="tr-TR" dirty="0" smtClean="0"/>
          </a:p>
          <a:p>
            <a:pPr lvl="1"/>
            <a:r>
              <a:rPr lang="tr-TR" dirty="0" smtClean="0"/>
              <a:t>An </a:t>
            </a:r>
            <a:r>
              <a:rPr lang="tr-TR" dirty="0" err="1" smtClean="0"/>
              <a:t>adaptation</a:t>
            </a:r>
            <a:r>
              <a:rPr lang="tr-TR" dirty="0" smtClean="0"/>
              <a:t> of </a:t>
            </a:r>
            <a:r>
              <a:rPr lang="tr-TR" dirty="0" err="1" smtClean="0"/>
              <a:t>the</a:t>
            </a:r>
            <a:r>
              <a:rPr lang="tr-TR" dirty="0" smtClean="0"/>
              <a:t> </a:t>
            </a:r>
            <a:r>
              <a:rPr lang="tr-TR" dirty="0" err="1" smtClean="0"/>
              <a:t>attractive</a:t>
            </a:r>
            <a:r>
              <a:rPr lang="tr-TR" dirty="0" smtClean="0"/>
              <a:t> </a:t>
            </a:r>
            <a:r>
              <a:rPr lang="tr-TR" dirty="0" err="1" smtClean="0"/>
              <a:t>aspect</a:t>
            </a:r>
            <a:r>
              <a:rPr lang="tr-TR" dirty="0" smtClean="0"/>
              <a:t> of </a:t>
            </a:r>
            <a:r>
              <a:rPr lang="tr-TR" dirty="0" err="1" smtClean="0"/>
              <a:t>emerging</a:t>
            </a:r>
            <a:r>
              <a:rPr lang="tr-TR" dirty="0" smtClean="0"/>
              <a:t> global </a:t>
            </a:r>
            <a:r>
              <a:rPr lang="tr-TR" dirty="0" err="1" smtClean="0"/>
              <a:t>modernity</a:t>
            </a:r>
            <a:r>
              <a:rPr lang="tr-TR" dirty="0" smtClean="0"/>
              <a:t>.</a:t>
            </a:r>
          </a:p>
          <a:p>
            <a:pPr lvl="2"/>
            <a:r>
              <a:rPr lang="tr-TR" dirty="0" err="1" smtClean="0"/>
              <a:t>Perceived</a:t>
            </a:r>
            <a:r>
              <a:rPr lang="tr-TR" dirty="0" smtClean="0"/>
              <a:t> </a:t>
            </a:r>
            <a:r>
              <a:rPr lang="tr-TR" dirty="0" err="1" smtClean="0"/>
              <a:t>need</a:t>
            </a:r>
            <a:r>
              <a:rPr lang="tr-TR" dirty="0" smtClean="0"/>
              <a:t> of Reform</a:t>
            </a:r>
            <a:endParaRPr lang="tr-TR" dirty="0"/>
          </a:p>
        </p:txBody>
      </p:sp>
    </p:spTree>
    <p:extLst>
      <p:ext uri="{BB962C8B-B14F-4D97-AF65-F5344CB8AC3E}">
        <p14:creationId xmlns:p14="http://schemas.microsoft.com/office/powerpoint/2010/main" val="28815961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NatIonalIsm</a:t>
            </a:r>
            <a:r>
              <a:rPr lang="tr-TR" dirty="0" smtClean="0"/>
              <a:t> </a:t>
            </a:r>
            <a:r>
              <a:rPr lang="tr-TR" dirty="0" err="1" smtClean="0"/>
              <a:t>and</a:t>
            </a:r>
            <a:r>
              <a:rPr lang="tr-TR" dirty="0" smtClean="0"/>
              <a:t> </a:t>
            </a:r>
            <a:r>
              <a:rPr lang="tr-TR" dirty="0" err="1" smtClean="0"/>
              <a:t>NatIonalIst</a:t>
            </a:r>
            <a:r>
              <a:rPr lang="tr-TR" dirty="0" smtClean="0"/>
              <a:t> </a:t>
            </a:r>
            <a:r>
              <a:rPr lang="tr-TR" dirty="0" err="1" smtClean="0"/>
              <a:t>Reforms</a:t>
            </a:r>
            <a:r>
              <a:rPr lang="tr-TR" dirty="0" smtClean="0"/>
              <a:t> of </a:t>
            </a:r>
            <a:r>
              <a:rPr lang="tr-TR" dirty="0" err="1" smtClean="0"/>
              <a:t>the</a:t>
            </a:r>
            <a:r>
              <a:rPr lang="tr-TR" dirty="0" smtClean="0"/>
              <a:t> </a:t>
            </a:r>
            <a:r>
              <a:rPr lang="tr-TR" dirty="0" err="1" smtClean="0"/>
              <a:t>RepublIc</a:t>
            </a:r>
            <a:endParaRPr lang="tr-TR" dirty="0"/>
          </a:p>
        </p:txBody>
      </p:sp>
      <p:sp>
        <p:nvSpPr>
          <p:cNvPr id="3" name="Content Placeholder 2"/>
          <p:cNvSpPr>
            <a:spLocks noGrp="1"/>
          </p:cNvSpPr>
          <p:nvPr>
            <p:ph idx="1"/>
          </p:nvPr>
        </p:nvSpPr>
        <p:spPr/>
        <p:txBody>
          <a:bodyPr>
            <a:normAutofit/>
          </a:bodyPr>
          <a:lstStyle/>
          <a:p>
            <a:r>
              <a:rPr lang="tr-TR" dirty="0" err="1" smtClean="0"/>
              <a:t>Two</a:t>
            </a:r>
            <a:r>
              <a:rPr lang="tr-TR" dirty="0" smtClean="0"/>
              <a:t> </a:t>
            </a:r>
            <a:r>
              <a:rPr lang="tr-TR" dirty="0" err="1" smtClean="0"/>
              <a:t>concepts</a:t>
            </a:r>
            <a:r>
              <a:rPr lang="tr-TR" dirty="0" smtClean="0"/>
              <a:t>:</a:t>
            </a:r>
          </a:p>
          <a:p>
            <a:pPr lvl="1"/>
            <a:r>
              <a:rPr lang="tr-TR" dirty="0" err="1" smtClean="0"/>
              <a:t>Minority</a:t>
            </a:r>
            <a:endParaRPr lang="tr-TR" dirty="0" smtClean="0"/>
          </a:p>
          <a:p>
            <a:pPr lvl="1"/>
            <a:r>
              <a:rPr lang="tr-TR" dirty="0" err="1" smtClean="0"/>
              <a:t>Assimilation</a:t>
            </a:r>
            <a:endParaRPr lang="tr-TR" dirty="0"/>
          </a:p>
          <a:p>
            <a:pPr lvl="1"/>
            <a:endParaRPr lang="tr-TR" dirty="0" smtClean="0"/>
          </a:p>
          <a:p>
            <a:pPr lvl="1"/>
            <a:r>
              <a:rPr lang="tr-TR" dirty="0" smtClean="0"/>
              <a:t>Nationalism</a:t>
            </a:r>
            <a:r>
              <a:rPr lang="tr-TR" dirty="0"/>
              <a:t>, </a:t>
            </a:r>
            <a:r>
              <a:rPr lang="tr-TR" dirty="0" err="1"/>
              <a:t>definition</a:t>
            </a:r>
            <a:r>
              <a:rPr lang="tr-TR" dirty="0"/>
              <a:t> of a </a:t>
            </a:r>
            <a:r>
              <a:rPr lang="tr-TR" dirty="0" err="1" smtClean="0"/>
              <a:t>Nation</a:t>
            </a:r>
            <a:endParaRPr lang="tr-TR" dirty="0" smtClean="0"/>
          </a:p>
          <a:p>
            <a:pPr lvl="2"/>
            <a:r>
              <a:rPr lang="tr-TR" dirty="0" err="1" smtClean="0"/>
              <a:t>Turkish</a:t>
            </a:r>
            <a:r>
              <a:rPr lang="tr-TR" dirty="0" smtClean="0"/>
              <a:t> </a:t>
            </a:r>
            <a:r>
              <a:rPr lang="tr-TR" dirty="0" err="1" smtClean="0"/>
              <a:t>citizenship</a:t>
            </a:r>
            <a:r>
              <a:rPr lang="tr-TR" dirty="0" smtClean="0"/>
              <a:t> </a:t>
            </a:r>
            <a:r>
              <a:rPr lang="tr-TR" dirty="0" err="1" smtClean="0"/>
              <a:t>and</a:t>
            </a:r>
            <a:r>
              <a:rPr lang="tr-TR" dirty="0" smtClean="0"/>
              <a:t> </a:t>
            </a:r>
            <a:r>
              <a:rPr lang="tr-TR" dirty="0" err="1" smtClean="0"/>
              <a:t>Turkishness</a:t>
            </a:r>
            <a:endParaRPr lang="tr-TR" dirty="0" smtClean="0"/>
          </a:p>
          <a:p>
            <a:pPr lvl="2"/>
            <a:endParaRPr lang="tr-TR" dirty="0"/>
          </a:p>
          <a:p>
            <a:pPr marL="914400" lvl="2" indent="0">
              <a:buNone/>
            </a:pPr>
            <a:r>
              <a:rPr lang="tr-TR" dirty="0" smtClean="0"/>
              <a:t>«</a:t>
            </a:r>
            <a:r>
              <a:rPr lang="tr-TR" dirty="0" err="1" smtClean="0"/>
              <a:t>The</a:t>
            </a:r>
            <a:r>
              <a:rPr lang="tr-TR" dirty="0" smtClean="0"/>
              <a:t> </a:t>
            </a:r>
            <a:r>
              <a:rPr lang="tr-TR" dirty="0" err="1" smtClean="0"/>
              <a:t>people</a:t>
            </a:r>
            <a:r>
              <a:rPr lang="tr-TR" dirty="0" smtClean="0"/>
              <a:t> of </a:t>
            </a:r>
            <a:r>
              <a:rPr lang="tr-TR" dirty="0" err="1" smtClean="0"/>
              <a:t>Turkey</a:t>
            </a:r>
            <a:r>
              <a:rPr lang="tr-TR" dirty="0" smtClean="0"/>
              <a:t>, </a:t>
            </a:r>
            <a:r>
              <a:rPr lang="tr-TR" dirty="0" err="1" smtClean="0"/>
              <a:t>regardless</a:t>
            </a:r>
            <a:r>
              <a:rPr lang="tr-TR" dirty="0" smtClean="0"/>
              <a:t> of </a:t>
            </a:r>
            <a:r>
              <a:rPr lang="tr-TR" dirty="0" err="1" smtClean="0"/>
              <a:t>religion</a:t>
            </a:r>
            <a:r>
              <a:rPr lang="tr-TR" dirty="0" smtClean="0"/>
              <a:t> </a:t>
            </a:r>
            <a:r>
              <a:rPr lang="tr-TR" dirty="0" err="1" smtClean="0"/>
              <a:t>and</a:t>
            </a:r>
            <a:r>
              <a:rPr lang="tr-TR" dirty="0" smtClean="0"/>
              <a:t> </a:t>
            </a:r>
            <a:r>
              <a:rPr lang="tr-TR" dirty="0" err="1" smtClean="0"/>
              <a:t>race</a:t>
            </a:r>
            <a:r>
              <a:rPr lang="tr-TR" dirty="0" smtClean="0"/>
              <a:t> </a:t>
            </a:r>
            <a:r>
              <a:rPr lang="tr-TR" dirty="0" err="1" smtClean="0"/>
              <a:t>are</a:t>
            </a:r>
            <a:r>
              <a:rPr lang="tr-TR" dirty="0" smtClean="0"/>
              <a:t> </a:t>
            </a:r>
            <a:r>
              <a:rPr lang="tr-TR" dirty="0" err="1" smtClean="0"/>
              <a:t>Turks</a:t>
            </a:r>
            <a:r>
              <a:rPr lang="tr-TR" dirty="0" smtClean="0"/>
              <a:t> as </a:t>
            </a:r>
            <a:r>
              <a:rPr lang="tr-TR" dirty="0" err="1" smtClean="0"/>
              <a:t>regards</a:t>
            </a:r>
            <a:r>
              <a:rPr lang="tr-TR" dirty="0" smtClean="0"/>
              <a:t> </a:t>
            </a:r>
            <a:r>
              <a:rPr lang="tr-TR" dirty="0" err="1" smtClean="0"/>
              <a:t>citizenship</a:t>
            </a:r>
            <a:r>
              <a:rPr lang="tr-TR" dirty="0" smtClean="0"/>
              <a:t>.» </a:t>
            </a:r>
            <a:r>
              <a:rPr lang="tr-TR" dirty="0" err="1" smtClean="0"/>
              <a:t>Article</a:t>
            </a:r>
            <a:r>
              <a:rPr lang="tr-TR" dirty="0" smtClean="0"/>
              <a:t> 88, 1924 </a:t>
            </a:r>
            <a:r>
              <a:rPr lang="tr-TR" dirty="0" err="1" smtClean="0"/>
              <a:t>Constitution</a:t>
            </a:r>
            <a:endParaRPr lang="tr-TR" dirty="0"/>
          </a:p>
          <a:p>
            <a:pPr marL="457200" lvl="1" indent="0">
              <a:buNone/>
            </a:pPr>
            <a:endParaRPr lang="tr-TR" dirty="0" smtClean="0"/>
          </a:p>
          <a:p>
            <a:pPr marL="457200" lvl="1" indent="0">
              <a:buNone/>
            </a:pPr>
            <a:endParaRPr lang="tr-TR" dirty="0" smtClean="0"/>
          </a:p>
        </p:txBody>
      </p:sp>
    </p:spTree>
    <p:extLst>
      <p:ext uri="{BB962C8B-B14F-4D97-AF65-F5344CB8AC3E}">
        <p14:creationId xmlns:p14="http://schemas.microsoft.com/office/powerpoint/2010/main" val="41770510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NatIonalIsm</a:t>
            </a:r>
            <a:r>
              <a:rPr lang="tr-TR" dirty="0"/>
              <a:t> </a:t>
            </a:r>
            <a:r>
              <a:rPr lang="tr-TR" dirty="0" err="1"/>
              <a:t>and</a:t>
            </a:r>
            <a:r>
              <a:rPr lang="tr-TR" dirty="0"/>
              <a:t> </a:t>
            </a:r>
            <a:r>
              <a:rPr lang="tr-TR" dirty="0" err="1"/>
              <a:t>NatIonalIst</a:t>
            </a:r>
            <a:r>
              <a:rPr lang="tr-TR" dirty="0"/>
              <a:t> </a:t>
            </a:r>
            <a:r>
              <a:rPr lang="tr-TR" dirty="0" err="1"/>
              <a:t>Reforms</a:t>
            </a:r>
            <a:r>
              <a:rPr lang="tr-TR" dirty="0"/>
              <a:t> of </a:t>
            </a:r>
            <a:r>
              <a:rPr lang="tr-TR" dirty="0" err="1"/>
              <a:t>the</a:t>
            </a:r>
            <a:r>
              <a:rPr lang="tr-TR" dirty="0"/>
              <a:t> </a:t>
            </a:r>
            <a:r>
              <a:rPr lang="tr-TR" dirty="0" err="1"/>
              <a:t>RepublIc</a:t>
            </a:r>
            <a:endParaRPr lang="tr-TR" dirty="0"/>
          </a:p>
        </p:txBody>
      </p:sp>
      <p:sp>
        <p:nvSpPr>
          <p:cNvPr id="3" name="Content Placeholder 2"/>
          <p:cNvSpPr>
            <a:spLocks noGrp="1"/>
          </p:cNvSpPr>
          <p:nvPr>
            <p:ph idx="1"/>
          </p:nvPr>
        </p:nvSpPr>
        <p:spPr/>
        <p:txBody>
          <a:bodyPr/>
          <a:lstStyle/>
          <a:p>
            <a:r>
              <a:rPr lang="tr-TR" dirty="0" err="1" smtClean="0"/>
              <a:t>RPP’s</a:t>
            </a:r>
            <a:r>
              <a:rPr lang="tr-TR" dirty="0" smtClean="0"/>
              <a:t> </a:t>
            </a:r>
            <a:r>
              <a:rPr lang="tr-TR" dirty="0" err="1" smtClean="0"/>
              <a:t>definition</a:t>
            </a:r>
            <a:r>
              <a:rPr lang="tr-TR" dirty="0" smtClean="0"/>
              <a:t> of </a:t>
            </a:r>
            <a:r>
              <a:rPr lang="tr-TR" dirty="0" err="1" smtClean="0"/>
              <a:t>Citizenship</a:t>
            </a:r>
            <a:endParaRPr lang="tr-TR" dirty="0" smtClean="0"/>
          </a:p>
          <a:p>
            <a:r>
              <a:rPr lang="tr-TR" dirty="0" smtClean="0"/>
              <a:t>Legal </a:t>
            </a:r>
            <a:r>
              <a:rPr lang="tr-TR" dirty="0" err="1" smtClean="0"/>
              <a:t>aspects</a:t>
            </a:r>
            <a:r>
              <a:rPr lang="tr-TR" dirty="0" smtClean="0"/>
              <a:t> of </a:t>
            </a:r>
            <a:r>
              <a:rPr lang="tr-TR" dirty="0" err="1" smtClean="0"/>
              <a:t>Citizenship</a:t>
            </a:r>
            <a:endParaRPr lang="tr-TR" dirty="0" smtClean="0"/>
          </a:p>
          <a:p>
            <a:r>
              <a:rPr lang="tr-TR" dirty="0" err="1" smtClean="0"/>
              <a:t>The</a:t>
            </a:r>
            <a:r>
              <a:rPr lang="tr-TR" dirty="0" smtClean="0"/>
              <a:t> Identity </a:t>
            </a:r>
            <a:r>
              <a:rPr lang="tr-TR" dirty="0" err="1" smtClean="0"/>
              <a:t>aspect</a:t>
            </a:r>
            <a:r>
              <a:rPr lang="tr-TR" dirty="0" smtClean="0"/>
              <a:t> of </a:t>
            </a:r>
            <a:r>
              <a:rPr lang="tr-TR" dirty="0" err="1" smtClean="0"/>
              <a:t>Citizenship</a:t>
            </a:r>
            <a:endParaRPr lang="tr-TR" dirty="0" smtClean="0"/>
          </a:p>
          <a:p>
            <a:pPr lvl="1"/>
            <a:r>
              <a:rPr lang="tr-TR" dirty="0" err="1" smtClean="0"/>
              <a:t>Cultural</a:t>
            </a:r>
            <a:r>
              <a:rPr lang="tr-TR" dirty="0" smtClean="0"/>
              <a:t> </a:t>
            </a:r>
            <a:r>
              <a:rPr lang="tr-TR" dirty="0" err="1" smtClean="0"/>
              <a:t>Turkification</a:t>
            </a:r>
            <a:endParaRPr lang="tr-TR" dirty="0" smtClean="0"/>
          </a:p>
          <a:p>
            <a:pPr lvl="1"/>
            <a:r>
              <a:rPr lang="tr-TR" dirty="0" err="1" smtClean="0"/>
              <a:t>Economic</a:t>
            </a:r>
            <a:r>
              <a:rPr lang="tr-TR" dirty="0" smtClean="0"/>
              <a:t> </a:t>
            </a:r>
            <a:r>
              <a:rPr lang="tr-TR" dirty="0" err="1" smtClean="0"/>
              <a:t>Turkification</a:t>
            </a:r>
            <a:endParaRPr lang="tr-TR" dirty="0"/>
          </a:p>
        </p:txBody>
      </p:sp>
    </p:spTree>
    <p:extLst>
      <p:ext uri="{BB962C8B-B14F-4D97-AF65-F5344CB8AC3E}">
        <p14:creationId xmlns:p14="http://schemas.microsoft.com/office/powerpoint/2010/main" val="33118241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4" name="Content Placeholder 3" descr="Table1_gr.gif"/>
          <p:cNvPicPr>
            <a:picLocks noGrp="1" noChangeAspect="1"/>
          </p:cNvPicPr>
          <p:nvPr>
            <p:ph idx="1"/>
          </p:nvPr>
        </p:nvPicPr>
        <p:blipFill>
          <a:blip r:embed="rId2" cstate="print"/>
          <a:stretch>
            <a:fillRect/>
          </a:stretch>
        </p:blipFill>
        <p:spPr>
          <a:xfrm>
            <a:off x="354649" y="609600"/>
            <a:ext cx="10886189" cy="4585807"/>
          </a:xfrm>
        </p:spPr>
      </p:pic>
    </p:spTree>
    <p:extLst>
      <p:ext uri="{BB962C8B-B14F-4D97-AF65-F5344CB8AC3E}">
        <p14:creationId xmlns:p14="http://schemas.microsoft.com/office/powerpoint/2010/main" val="3370728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TurkIsh</a:t>
            </a:r>
            <a:r>
              <a:rPr lang="tr-TR" dirty="0" smtClean="0"/>
              <a:t> </a:t>
            </a:r>
            <a:r>
              <a:rPr lang="tr-TR" dirty="0" err="1" smtClean="0"/>
              <a:t>ForeIgn</a:t>
            </a:r>
            <a:r>
              <a:rPr lang="tr-TR" dirty="0" smtClean="0"/>
              <a:t> </a:t>
            </a:r>
            <a:r>
              <a:rPr lang="tr-TR" dirty="0" err="1" smtClean="0"/>
              <a:t>PolIcy</a:t>
            </a:r>
            <a:r>
              <a:rPr lang="tr-TR" dirty="0" smtClean="0"/>
              <a:t/>
            </a:r>
            <a:br>
              <a:rPr lang="tr-TR" dirty="0" smtClean="0"/>
            </a:br>
            <a:r>
              <a:rPr lang="tr-TR" dirty="0" smtClean="0"/>
              <a:t>1923-1945</a:t>
            </a:r>
            <a:endParaRPr lang="tr-TR" dirty="0"/>
          </a:p>
        </p:txBody>
      </p:sp>
      <p:sp>
        <p:nvSpPr>
          <p:cNvPr id="3" name="Content Placeholder 2"/>
          <p:cNvSpPr>
            <a:spLocks noGrp="1"/>
          </p:cNvSpPr>
          <p:nvPr>
            <p:ph idx="1"/>
          </p:nvPr>
        </p:nvSpPr>
        <p:spPr/>
        <p:txBody>
          <a:bodyPr>
            <a:normAutofit lnSpcReduction="10000"/>
          </a:bodyPr>
          <a:lstStyle/>
          <a:p>
            <a:r>
              <a:rPr lang="tr-TR" dirty="0" smtClean="0"/>
              <a:t>«</a:t>
            </a:r>
            <a:r>
              <a:rPr lang="tr-TR" dirty="0" err="1" smtClean="0"/>
              <a:t>Peace</a:t>
            </a:r>
            <a:r>
              <a:rPr lang="tr-TR" dirty="0" smtClean="0"/>
              <a:t> at </a:t>
            </a:r>
            <a:r>
              <a:rPr lang="tr-TR" dirty="0" err="1" smtClean="0"/>
              <a:t>home</a:t>
            </a:r>
            <a:r>
              <a:rPr lang="tr-TR" dirty="0" smtClean="0"/>
              <a:t>, </a:t>
            </a:r>
            <a:r>
              <a:rPr lang="tr-TR" dirty="0" err="1" smtClean="0"/>
              <a:t>peace</a:t>
            </a:r>
            <a:r>
              <a:rPr lang="tr-TR" dirty="0" smtClean="0"/>
              <a:t> </a:t>
            </a:r>
            <a:r>
              <a:rPr lang="tr-TR" dirty="0" err="1" smtClean="0"/>
              <a:t>abroad</a:t>
            </a:r>
            <a:r>
              <a:rPr lang="tr-TR" dirty="0" smtClean="0"/>
              <a:t>.»</a:t>
            </a:r>
          </a:p>
          <a:p>
            <a:r>
              <a:rPr lang="tr-TR" dirty="0"/>
              <a:t>1930’s-Regional </a:t>
            </a:r>
            <a:r>
              <a:rPr lang="tr-TR" dirty="0" err="1" smtClean="0"/>
              <a:t>Alliances</a:t>
            </a:r>
            <a:endParaRPr lang="tr-TR" dirty="0" smtClean="0"/>
          </a:p>
          <a:p>
            <a:r>
              <a:rPr lang="tr-TR" dirty="0" smtClean="0"/>
              <a:t>Balkan </a:t>
            </a:r>
            <a:r>
              <a:rPr lang="tr-TR" dirty="0" err="1"/>
              <a:t>Pact</a:t>
            </a:r>
            <a:r>
              <a:rPr lang="tr-TR" dirty="0"/>
              <a:t> (1934</a:t>
            </a:r>
            <a:r>
              <a:rPr lang="tr-TR" dirty="0" smtClean="0"/>
              <a:t>)</a:t>
            </a:r>
          </a:p>
          <a:p>
            <a:r>
              <a:rPr lang="tr-TR" dirty="0" smtClean="0"/>
              <a:t>Montreux </a:t>
            </a:r>
            <a:r>
              <a:rPr lang="tr-TR" dirty="0" err="1" smtClean="0"/>
              <a:t>Convention</a:t>
            </a:r>
            <a:r>
              <a:rPr lang="tr-TR" dirty="0" smtClean="0"/>
              <a:t> (1936)</a:t>
            </a:r>
            <a:endParaRPr lang="tr-TR" dirty="0"/>
          </a:p>
          <a:p>
            <a:r>
              <a:rPr lang="tr-TR" dirty="0" err="1"/>
              <a:t>Sadabad</a:t>
            </a:r>
            <a:r>
              <a:rPr lang="tr-TR" dirty="0"/>
              <a:t> </a:t>
            </a:r>
            <a:r>
              <a:rPr lang="tr-TR" dirty="0" err="1"/>
              <a:t>Pact</a:t>
            </a:r>
            <a:r>
              <a:rPr lang="tr-TR" dirty="0"/>
              <a:t> (1937</a:t>
            </a:r>
            <a:r>
              <a:rPr lang="tr-TR" dirty="0" smtClean="0"/>
              <a:t>)</a:t>
            </a:r>
          </a:p>
          <a:p>
            <a:r>
              <a:rPr lang="tr-TR" dirty="0" err="1" smtClean="0"/>
              <a:t>End</a:t>
            </a:r>
            <a:r>
              <a:rPr lang="tr-TR" dirty="0" smtClean="0"/>
              <a:t> of 1930’s </a:t>
            </a:r>
            <a:r>
              <a:rPr lang="tr-TR" dirty="0" err="1" smtClean="0"/>
              <a:t>closer</a:t>
            </a:r>
            <a:r>
              <a:rPr lang="tr-TR" dirty="0" smtClean="0"/>
              <a:t> </a:t>
            </a:r>
            <a:r>
              <a:rPr lang="tr-TR" dirty="0" err="1" smtClean="0"/>
              <a:t>relationship</a:t>
            </a:r>
            <a:r>
              <a:rPr lang="tr-TR" dirty="0" smtClean="0"/>
              <a:t> </a:t>
            </a:r>
            <a:r>
              <a:rPr lang="tr-TR" dirty="0" err="1" smtClean="0"/>
              <a:t>with</a:t>
            </a:r>
            <a:r>
              <a:rPr lang="tr-TR" dirty="0" smtClean="0"/>
              <a:t> </a:t>
            </a:r>
            <a:r>
              <a:rPr lang="tr-TR" dirty="0" err="1" smtClean="0"/>
              <a:t>the</a:t>
            </a:r>
            <a:r>
              <a:rPr lang="tr-TR" dirty="0" smtClean="0"/>
              <a:t> Great Powers</a:t>
            </a:r>
          </a:p>
          <a:p>
            <a:r>
              <a:rPr lang="tr-TR" dirty="0" smtClean="0"/>
              <a:t>Hatay </a:t>
            </a:r>
            <a:r>
              <a:rPr lang="tr-TR" dirty="0" err="1" smtClean="0"/>
              <a:t>issue</a:t>
            </a:r>
            <a:endParaRPr lang="tr-TR" dirty="0" smtClean="0"/>
          </a:p>
          <a:p>
            <a:r>
              <a:rPr lang="tr-TR" dirty="0" smtClean="0"/>
              <a:t>1939-1945-Second World </a:t>
            </a:r>
            <a:r>
              <a:rPr lang="tr-TR" dirty="0" err="1" smtClean="0"/>
              <a:t>War</a:t>
            </a:r>
            <a:endParaRPr lang="tr-TR" dirty="0" smtClean="0"/>
          </a:p>
          <a:p>
            <a:pPr lvl="1"/>
            <a:r>
              <a:rPr lang="tr-TR" dirty="0" smtClean="0"/>
              <a:t>Active </a:t>
            </a:r>
            <a:r>
              <a:rPr lang="tr-TR" dirty="0" err="1" smtClean="0"/>
              <a:t>Neutrality</a:t>
            </a:r>
            <a:endParaRPr lang="tr-TR" dirty="0"/>
          </a:p>
        </p:txBody>
      </p:sp>
    </p:spTree>
    <p:extLst>
      <p:ext uri="{BB962C8B-B14F-4D97-AF65-F5344CB8AC3E}">
        <p14:creationId xmlns:p14="http://schemas.microsoft.com/office/powerpoint/2010/main" val="3557139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TanzImat</a:t>
            </a:r>
            <a:r>
              <a:rPr lang="tr-TR" dirty="0" smtClean="0"/>
              <a:t> EdIct-1839</a:t>
            </a:r>
            <a:endParaRPr lang="tr-TR" dirty="0"/>
          </a:p>
        </p:txBody>
      </p:sp>
      <p:sp>
        <p:nvSpPr>
          <p:cNvPr id="3" name="Content Placeholder 2"/>
          <p:cNvSpPr>
            <a:spLocks noGrp="1"/>
          </p:cNvSpPr>
          <p:nvPr>
            <p:ph idx="1"/>
          </p:nvPr>
        </p:nvSpPr>
        <p:spPr/>
        <p:txBody>
          <a:bodyPr/>
          <a:lstStyle/>
          <a:p>
            <a:pPr lvl="1"/>
            <a:r>
              <a:rPr lang="tr-TR" sz="1800" b="1" dirty="0" smtClean="0"/>
              <a:t>New </a:t>
            </a:r>
            <a:r>
              <a:rPr lang="tr-TR" sz="1800" b="1" dirty="0" err="1" smtClean="0"/>
              <a:t>laws</a:t>
            </a:r>
            <a:r>
              <a:rPr lang="tr-TR" sz="1800" b="1" dirty="0" smtClean="0"/>
              <a:t> </a:t>
            </a:r>
            <a:r>
              <a:rPr lang="tr-TR" sz="1800" b="1" dirty="0" err="1" smtClean="0"/>
              <a:t>will</a:t>
            </a:r>
            <a:r>
              <a:rPr lang="tr-TR" sz="1800" b="1" dirty="0" smtClean="0"/>
              <a:t> be </a:t>
            </a:r>
            <a:r>
              <a:rPr lang="tr-TR" sz="1800" b="1" dirty="0" err="1" smtClean="0"/>
              <a:t>established</a:t>
            </a:r>
            <a:r>
              <a:rPr lang="tr-TR" sz="1800" b="1" dirty="0" smtClean="0"/>
              <a:t> </a:t>
            </a:r>
            <a:r>
              <a:rPr lang="tr-TR" sz="1800" b="1" dirty="0" err="1" smtClean="0"/>
              <a:t>that</a:t>
            </a:r>
            <a:r>
              <a:rPr lang="tr-TR" sz="1800" b="1" dirty="0" smtClean="0"/>
              <a:t> </a:t>
            </a:r>
            <a:r>
              <a:rPr lang="tr-TR" sz="1800" b="1" dirty="0" err="1" smtClean="0"/>
              <a:t>focus</a:t>
            </a:r>
            <a:r>
              <a:rPr lang="tr-TR" sz="1800" b="1" dirty="0" smtClean="0"/>
              <a:t> on:</a:t>
            </a:r>
            <a:endParaRPr lang="tr-TR" sz="1800" b="1" dirty="0"/>
          </a:p>
          <a:p>
            <a:pPr lvl="2"/>
            <a:r>
              <a:rPr lang="tr-TR" sz="1800" b="1" dirty="0" err="1"/>
              <a:t>Reforms</a:t>
            </a:r>
            <a:r>
              <a:rPr lang="tr-TR" sz="1800" b="1" dirty="0"/>
              <a:t> in </a:t>
            </a:r>
            <a:r>
              <a:rPr lang="tr-TR" sz="1800" b="1" dirty="0" err="1"/>
              <a:t>taxation</a:t>
            </a:r>
            <a:endParaRPr lang="tr-TR" sz="1800" b="1" dirty="0"/>
          </a:p>
          <a:p>
            <a:pPr lvl="2"/>
            <a:r>
              <a:rPr lang="tr-TR" sz="1800" b="1" dirty="0"/>
              <a:t>Reform in </a:t>
            </a:r>
            <a:r>
              <a:rPr lang="tr-TR" sz="1800" b="1" dirty="0" err="1"/>
              <a:t>Military</a:t>
            </a:r>
            <a:r>
              <a:rPr lang="tr-TR" sz="1800" b="1" dirty="0"/>
              <a:t> </a:t>
            </a:r>
            <a:r>
              <a:rPr lang="tr-TR" sz="1800" b="1" dirty="0" err="1"/>
              <a:t>conscription</a:t>
            </a:r>
            <a:endParaRPr lang="tr-TR" sz="1800" b="1" dirty="0"/>
          </a:p>
          <a:p>
            <a:pPr lvl="2"/>
            <a:r>
              <a:rPr lang="tr-TR" sz="1800" b="1" dirty="0"/>
              <a:t>Reform in </a:t>
            </a:r>
            <a:r>
              <a:rPr lang="tr-TR" sz="1800" b="1" dirty="0" err="1"/>
              <a:t>judicial</a:t>
            </a:r>
            <a:r>
              <a:rPr lang="tr-TR" sz="1800" b="1" dirty="0"/>
              <a:t> </a:t>
            </a:r>
            <a:r>
              <a:rPr lang="tr-TR" sz="1800" b="1" dirty="0" err="1"/>
              <a:t>procedures</a:t>
            </a:r>
            <a:endParaRPr lang="tr-TR" sz="1800" b="1" dirty="0"/>
          </a:p>
          <a:p>
            <a:pPr lvl="2"/>
            <a:r>
              <a:rPr lang="tr-TR" sz="1800" b="1" dirty="0" err="1"/>
              <a:t>Guarantee</a:t>
            </a:r>
            <a:r>
              <a:rPr lang="tr-TR" sz="1800" b="1" dirty="0"/>
              <a:t> </a:t>
            </a:r>
            <a:r>
              <a:rPr lang="tr-TR" sz="1800" b="1" dirty="0" err="1"/>
              <a:t>for</a:t>
            </a:r>
            <a:r>
              <a:rPr lang="tr-TR" sz="1800" b="1" dirty="0"/>
              <a:t> life, </a:t>
            </a:r>
            <a:r>
              <a:rPr lang="tr-TR" sz="1800" b="1" dirty="0" err="1"/>
              <a:t>honour</a:t>
            </a:r>
            <a:r>
              <a:rPr lang="tr-TR" sz="1800" b="1" dirty="0"/>
              <a:t> </a:t>
            </a:r>
            <a:r>
              <a:rPr lang="tr-TR" sz="1800" b="1" dirty="0" err="1"/>
              <a:t>and</a:t>
            </a:r>
            <a:r>
              <a:rPr lang="tr-TR" sz="1800" b="1" dirty="0"/>
              <a:t> </a:t>
            </a:r>
            <a:r>
              <a:rPr lang="tr-TR" sz="1800" b="1" dirty="0" err="1"/>
              <a:t>property</a:t>
            </a:r>
            <a:r>
              <a:rPr lang="tr-TR" sz="1800" b="1" dirty="0"/>
              <a:t> </a:t>
            </a:r>
            <a:r>
              <a:rPr lang="tr-TR" sz="1800" b="1" dirty="0" err="1"/>
              <a:t>to</a:t>
            </a:r>
            <a:r>
              <a:rPr lang="tr-TR" sz="1800" b="1" dirty="0"/>
              <a:t> </a:t>
            </a:r>
            <a:r>
              <a:rPr lang="tr-TR" sz="1800" b="1" dirty="0" err="1"/>
              <a:t>all</a:t>
            </a:r>
            <a:r>
              <a:rPr lang="tr-TR" sz="1800" b="1" dirty="0"/>
              <a:t> </a:t>
            </a:r>
            <a:r>
              <a:rPr lang="tr-TR" sz="1800" b="1" dirty="0" err="1" smtClean="0"/>
              <a:t>subjects</a:t>
            </a:r>
            <a:endParaRPr lang="tr-TR" sz="1800" b="1" dirty="0" smtClean="0"/>
          </a:p>
          <a:p>
            <a:pPr lvl="2"/>
            <a:endParaRPr lang="tr-TR" b="1" dirty="0"/>
          </a:p>
          <a:p>
            <a:pPr lvl="2"/>
            <a:endParaRPr lang="tr-TR" b="1" dirty="0" smtClean="0"/>
          </a:p>
          <a:p>
            <a:pPr marL="914400" lvl="2" indent="0">
              <a:buNone/>
            </a:pPr>
            <a:endParaRPr lang="tr-TR" b="1" dirty="0"/>
          </a:p>
        </p:txBody>
      </p:sp>
    </p:spTree>
    <p:extLst>
      <p:ext uri="{BB962C8B-B14F-4D97-AF65-F5344CB8AC3E}">
        <p14:creationId xmlns:p14="http://schemas.microsoft.com/office/powerpoint/2010/main" val="112706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Islahat EdIct-1856</a:t>
            </a:r>
            <a:endParaRPr lang="tr-TR" dirty="0"/>
          </a:p>
        </p:txBody>
      </p:sp>
      <p:sp>
        <p:nvSpPr>
          <p:cNvPr id="3" name="Content Placeholder 2"/>
          <p:cNvSpPr>
            <a:spLocks noGrp="1"/>
          </p:cNvSpPr>
          <p:nvPr>
            <p:ph idx="1"/>
          </p:nvPr>
        </p:nvSpPr>
        <p:spPr/>
        <p:txBody>
          <a:bodyPr/>
          <a:lstStyle/>
          <a:p>
            <a:r>
              <a:rPr lang="tr-TR" dirty="0" err="1" smtClean="0"/>
              <a:t>Equality</a:t>
            </a:r>
            <a:endParaRPr lang="tr-TR" dirty="0" smtClean="0"/>
          </a:p>
          <a:p>
            <a:r>
              <a:rPr lang="tr-TR" dirty="0" err="1" smtClean="0"/>
              <a:t>Decree</a:t>
            </a:r>
            <a:r>
              <a:rPr lang="tr-TR" dirty="0" smtClean="0"/>
              <a:t> </a:t>
            </a:r>
            <a:r>
              <a:rPr lang="tr-TR" dirty="0" err="1" smtClean="0"/>
              <a:t>invited</a:t>
            </a:r>
            <a:r>
              <a:rPr lang="tr-TR" dirty="0" smtClean="0"/>
              <a:t> </a:t>
            </a:r>
            <a:r>
              <a:rPr lang="tr-TR" dirty="0" err="1" smtClean="0"/>
              <a:t>Non-Muslims</a:t>
            </a:r>
            <a:r>
              <a:rPr lang="tr-TR" dirty="0" smtClean="0"/>
              <a:t> </a:t>
            </a:r>
            <a:r>
              <a:rPr lang="tr-TR" dirty="0" err="1" smtClean="0"/>
              <a:t>to</a:t>
            </a:r>
            <a:r>
              <a:rPr lang="tr-TR" dirty="0" smtClean="0"/>
              <a:t> form </a:t>
            </a:r>
            <a:r>
              <a:rPr lang="tr-TR" dirty="0" err="1" smtClean="0"/>
              <a:t>assemblies</a:t>
            </a:r>
            <a:r>
              <a:rPr lang="tr-TR" dirty="0" smtClean="0"/>
              <a:t> </a:t>
            </a:r>
            <a:r>
              <a:rPr lang="tr-TR" dirty="0" err="1" smtClean="0"/>
              <a:t>to</a:t>
            </a:r>
            <a:r>
              <a:rPr lang="tr-TR" dirty="0" smtClean="0"/>
              <a:t> </a:t>
            </a:r>
            <a:r>
              <a:rPr lang="tr-TR" dirty="0" err="1" smtClean="0"/>
              <a:t>reorganise</a:t>
            </a:r>
            <a:r>
              <a:rPr lang="tr-TR" dirty="0" smtClean="0"/>
              <a:t> </a:t>
            </a:r>
            <a:r>
              <a:rPr lang="tr-TR" dirty="0" err="1" smtClean="0"/>
              <a:t>their</a:t>
            </a:r>
            <a:r>
              <a:rPr lang="tr-TR" dirty="0" smtClean="0"/>
              <a:t> </a:t>
            </a:r>
            <a:r>
              <a:rPr lang="tr-TR" dirty="0" err="1" smtClean="0"/>
              <a:t>affairs</a:t>
            </a:r>
            <a:r>
              <a:rPr lang="tr-TR" dirty="0" smtClean="0"/>
              <a:t>.</a:t>
            </a:r>
          </a:p>
          <a:p>
            <a:r>
              <a:rPr lang="tr-TR" dirty="0" err="1" smtClean="0"/>
              <a:t>It</a:t>
            </a:r>
            <a:r>
              <a:rPr lang="tr-TR" dirty="0" smtClean="0"/>
              <a:t> </a:t>
            </a:r>
            <a:r>
              <a:rPr lang="tr-TR" dirty="0" err="1" smtClean="0"/>
              <a:t>proclaimed</a:t>
            </a:r>
            <a:r>
              <a:rPr lang="tr-TR" dirty="0" smtClean="0"/>
              <a:t> </a:t>
            </a:r>
            <a:r>
              <a:rPr lang="tr-TR" dirty="0" err="1" smtClean="0"/>
              <a:t>Ottoman</a:t>
            </a:r>
            <a:r>
              <a:rPr lang="tr-TR" dirty="0" smtClean="0"/>
              <a:t> </a:t>
            </a:r>
            <a:r>
              <a:rPr lang="tr-TR" dirty="0" err="1" smtClean="0"/>
              <a:t>subjects</a:t>
            </a:r>
            <a:r>
              <a:rPr lang="tr-TR" dirty="0" smtClean="0"/>
              <a:t> of </a:t>
            </a:r>
            <a:r>
              <a:rPr lang="tr-TR" dirty="0" err="1" smtClean="0"/>
              <a:t>all</a:t>
            </a:r>
            <a:r>
              <a:rPr lang="tr-TR" dirty="0" smtClean="0"/>
              <a:t> </a:t>
            </a:r>
            <a:r>
              <a:rPr lang="tr-TR" dirty="0" err="1" smtClean="0"/>
              <a:t>religions</a:t>
            </a:r>
            <a:r>
              <a:rPr lang="tr-TR" dirty="0" smtClean="0"/>
              <a:t> </a:t>
            </a:r>
            <a:r>
              <a:rPr lang="tr-TR" dirty="0" err="1" smtClean="0"/>
              <a:t>eligible</a:t>
            </a:r>
            <a:r>
              <a:rPr lang="tr-TR" dirty="0" smtClean="0"/>
              <a:t> </a:t>
            </a:r>
            <a:r>
              <a:rPr lang="tr-TR" dirty="0" err="1" smtClean="0"/>
              <a:t>for</a:t>
            </a:r>
            <a:r>
              <a:rPr lang="tr-TR" dirty="0" smtClean="0"/>
              <a:t> </a:t>
            </a:r>
            <a:r>
              <a:rPr lang="tr-TR" dirty="0" err="1" smtClean="0"/>
              <a:t>official</a:t>
            </a:r>
            <a:r>
              <a:rPr lang="tr-TR" dirty="0" smtClean="0"/>
              <a:t> </a:t>
            </a:r>
            <a:r>
              <a:rPr lang="tr-TR" dirty="0" err="1" smtClean="0"/>
              <a:t>appointment</a:t>
            </a:r>
            <a:r>
              <a:rPr lang="tr-TR" dirty="0" smtClean="0"/>
              <a:t>.</a:t>
            </a:r>
          </a:p>
          <a:p>
            <a:r>
              <a:rPr lang="tr-TR" dirty="0" err="1" smtClean="0"/>
              <a:t>Allowed</a:t>
            </a:r>
            <a:r>
              <a:rPr lang="tr-TR" dirty="0" smtClean="0"/>
              <a:t> </a:t>
            </a:r>
            <a:r>
              <a:rPr lang="tr-TR" dirty="0" err="1" smtClean="0"/>
              <a:t>access</a:t>
            </a:r>
            <a:r>
              <a:rPr lang="tr-TR" dirty="0" smtClean="0"/>
              <a:t> </a:t>
            </a:r>
            <a:r>
              <a:rPr lang="tr-TR" dirty="0" err="1" smtClean="0"/>
              <a:t>to</a:t>
            </a:r>
            <a:r>
              <a:rPr lang="tr-TR" dirty="0" smtClean="0"/>
              <a:t> </a:t>
            </a:r>
            <a:r>
              <a:rPr lang="tr-TR" dirty="0" err="1" smtClean="0"/>
              <a:t>civil</a:t>
            </a:r>
            <a:r>
              <a:rPr lang="tr-TR" dirty="0" smtClean="0"/>
              <a:t> </a:t>
            </a:r>
            <a:r>
              <a:rPr lang="tr-TR" dirty="0" err="1" smtClean="0"/>
              <a:t>and</a:t>
            </a:r>
            <a:r>
              <a:rPr lang="tr-TR" dirty="0" smtClean="0"/>
              <a:t> </a:t>
            </a:r>
            <a:r>
              <a:rPr lang="tr-TR" dirty="0" err="1" smtClean="0"/>
              <a:t>military</a:t>
            </a:r>
            <a:r>
              <a:rPr lang="tr-TR" dirty="0" smtClean="0"/>
              <a:t> </a:t>
            </a:r>
            <a:r>
              <a:rPr lang="tr-TR" dirty="0" err="1" smtClean="0"/>
              <a:t>schools</a:t>
            </a:r>
            <a:r>
              <a:rPr lang="tr-TR" dirty="0" smtClean="0"/>
              <a:t> </a:t>
            </a:r>
            <a:r>
              <a:rPr lang="tr-TR" dirty="0" err="1" smtClean="0"/>
              <a:t>for</a:t>
            </a:r>
            <a:r>
              <a:rPr lang="tr-TR" dirty="0" smtClean="0"/>
              <a:t> </a:t>
            </a:r>
            <a:r>
              <a:rPr lang="tr-TR" dirty="0" err="1" smtClean="0"/>
              <a:t>all</a:t>
            </a:r>
            <a:r>
              <a:rPr lang="tr-TR" dirty="0" smtClean="0"/>
              <a:t>.</a:t>
            </a:r>
          </a:p>
          <a:p>
            <a:r>
              <a:rPr lang="tr-TR" dirty="0" err="1" smtClean="0"/>
              <a:t>Military</a:t>
            </a:r>
            <a:r>
              <a:rPr lang="tr-TR" dirty="0" smtClean="0"/>
              <a:t> service </a:t>
            </a:r>
            <a:r>
              <a:rPr lang="tr-TR" dirty="0" err="1" smtClean="0"/>
              <a:t>and</a:t>
            </a:r>
            <a:r>
              <a:rPr lang="tr-TR" dirty="0" smtClean="0"/>
              <a:t> Bedel-i  Askeri</a:t>
            </a:r>
          </a:p>
          <a:p>
            <a:r>
              <a:rPr lang="tr-TR" dirty="0" smtClean="0"/>
              <a:t>Mixed </a:t>
            </a:r>
            <a:r>
              <a:rPr lang="tr-TR" dirty="0" err="1" smtClean="0"/>
              <a:t>Courts</a:t>
            </a:r>
            <a:r>
              <a:rPr lang="tr-TR" dirty="0" smtClean="0"/>
              <a:t>-Nizamiye </a:t>
            </a:r>
            <a:r>
              <a:rPr lang="tr-TR" dirty="0" err="1" smtClean="0"/>
              <a:t>Courts</a:t>
            </a:r>
            <a:endParaRPr lang="tr-TR" dirty="0"/>
          </a:p>
        </p:txBody>
      </p:sp>
    </p:spTree>
    <p:extLst>
      <p:ext uri="{BB962C8B-B14F-4D97-AF65-F5344CB8AC3E}">
        <p14:creationId xmlns:p14="http://schemas.microsoft.com/office/powerpoint/2010/main" val="16162625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8230</TotalTime>
  <Words>2360</Words>
  <Application>Microsoft Office PowerPoint</Application>
  <PresentationFormat>Widescreen</PresentationFormat>
  <Paragraphs>399</Paragraphs>
  <Slides>73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Calibri</vt:lpstr>
      <vt:lpstr>Tw Cen MT</vt:lpstr>
      <vt:lpstr>Tw Cen MT Condensed</vt:lpstr>
      <vt:lpstr>Wingdings</vt:lpstr>
      <vt:lpstr>Wingdings 3</vt:lpstr>
      <vt:lpstr>Integral</vt:lpstr>
      <vt:lpstr>]. </vt:lpstr>
      <vt:lpstr>ChangIng DynamIcs of the Ottoman Governance and Early Reformers Response to the Challenge</vt:lpstr>
      <vt:lpstr> Selım III-(1789-1807) New Order- (Nızam-ı Cedıd)</vt:lpstr>
      <vt:lpstr>Mahmut II-(1808-1838) </vt:lpstr>
      <vt:lpstr>TanzImat Era (1839-1876) </vt:lpstr>
      <vt:lpstr>TanzImat Era</vt:lpstr>
      <vt:lpstr>TanzImat Era</vt:lpstr>
      <vt:lpstr>TanzImat EdIct-1839</vt:lpstr>
      <vt:lpstr>Islahat EdIct-1856</vt:lpstr>
      <vt:lpstr>TanzImat Era (1839-1876)</vt:lpstr>
      <vt:lpstr>TanzImat Era (1839-1876)</vt:lpstr>
      <vt:lpstr>Who are Young Ottomans? </vt:lpstr>
      <vt:lpstr>Who are Young Ottomans? </vt:lpstr>
      <vt:lpstr>The Legacy of the Young Ottomans </vt:lpstr>
      <vt:lpstr>Legacy of the TanzImat Era </vt:lpstr>
      <vt:lpstr>Sultan AbdulhamId II (1876-1909)</vt:lpstr>
      <vt:lpstr>Sultan AbdulhamId II (1876-1909)</vt:lpstr>
      <vt:lpstr>Sultan AbdulazIz</vt:lpstr>
      <vt:lpstr>The RIse of Sultan AbdulhamId to Power</vt:lpstr>
      <vt:lpstr>PowerPoint Presentation</vt:lpstr>
      <vt:lpstr>PowerPoint Presentation</vt:lpstr>
      <vt:lpstr>PowerPoint Presentation</vt:lpstr>
      <vt:lpstr>BasIc Elements of HAMIDIAN Rule</vt:lpstr>
      <vt:lpstr>PowerPoint Presentation</vt:lpstr>
      <vt:lpstr>Major Reforms of the HamIdIan Era </vt:lpstr>
      <vt:lpstr>PowerPoint Presentation</vt:lpstr>
      <vt:lpstr>PowerPoint Presentation</vt:lpstr>
      <vt:lpstr>PowerPoint Presentation</vt:lpstr>
      <vt:lpstr>The Young Turk Movement and Its Major PolItIcal Ideas </vt:lpstr>
      <vt:lpstr>OrganIzatIonal Background </vt:lpstr>
      <vt:lpstr>The Road to 1908 RevolutIon </vt:lpstr>
      <vt:lpstr>The POLITICAL VISION of the Young Turk RevolutIon </vt:lpstr>
      <vt:lpstr>31 March IncIdent/ 1909 Counter-RevolutIon</vt:lpstr>
      <vt:lpstr>HürrİYet Fedaİlerİ</vt:lpstr>
      <vt:lpstr>ResnelI NIYAZI and hIs rebel band wIth the deer (Rehber-İ Hürrİyet) </vt:lpstr>
      <vt:lpstr>People OF MonastIr on the day of the RevolutIon </vt:lpstr>
      <vt:lpstr>LIght Infantry BattalIOn joInIng the rebel bands durIng the ProclamatIon of Freedom  IN MonastIr </vt:lpstr>
      <vt:lpstr>People of Resne </vt:lpstr>
      <vt:lpstr>1908-Second ConstItutIonal PerIod</vt:lpstr>
      <vt:lpstr>1914-1918 Ottoman EmpIre and FIrst World War.</vt:lpstr>
      <vt:lpstr>1914-1918 Ottoman EmpIre and FIrst World War.</vt:lpstr>
      <vt:lpstr>End of World War I</vt:lpstr>
      <vt:lpstr>The Independence War </vt:lpstr>
      <vt:lpstr>The Independence War</vt:lpstr>
      <vt:lpstr>Independence War</vt:lpstr>
      <vt:lpstr>The Independence War</vt:lpstr>
      <vt:lpstr>Secret TreatIes and Peace TreatIes</vt:lpstr>
      <vt:lpstr>Sevres Treaty vs Lausanne Treaty</vt:lpstr>
      <vt:lpstr>Sevres Treaty, 1920</vt:lpstr>
      <vt:lpstr>Sevres Treaty vs Lausanne Treaty</vt:lpstr>
      <vt:lpstr>Lausanne Treaty-1923</vt:lpstr>
      <vt:lpstr>NatIonal Self-DetermInatIon and WIlson’s 14 PrIncIples</vt:lpstr>
      <vt:lpstr>The New TurkIsh RepublIc  CONSOLIDATION of Power PerIod</vt:lpstr>
      <vt:lpstr>ProclamatIon of the RepublIc</vt:lpstr>
      <vt:lpstr>The New TurkIsh RepublIc  ConsolIdatIon of Power PerIod</vt:lpstr>
      <vt:lpstr>ProgressIve RepublIcan Party</vt:lpstr>
      <vt:lpstr>SheIkh SaIt RebellIon</vt:lpstr>
      <vt:lpstr>The New TurkIsh RepublIc Second TrIal of MultI-Party</vt:lpstr>
      <vt:lpstr>Free RepublIcan Party</vt:lpstr>
      <vt:lpstr>SIngle-Party Rule 1925-1945</vt:lpstr>
      <vt:lpstr>EconomIc TransformatIon of the New RepublIc</vt:lpstr>
      <vt:lpstr>FInancIal System</vt:lpstr>
      <vt:lpstr>IndustrIALIzatIon</vt:lpstr>
      <vt:lpstr>PowerPoint Presentation</vt:lpstr>
      <vt:lpstr>Cultural and IdeologIcal TransformatIons of the New RepublIc</vt:lpstr>
      <vt:lpstr>Cultural and IdeologIcal TransformatIon of the New RepublIc</vt:lpstr>
      <vt:lpstr>Reforms</vt:lpstr>
      <vt:lpstr>PowerPoint Presentation</vt:lpstr>
      <vt:lpstr>Reforms</vt:lpstr>
      <vt:lpstr>NatIonalIsm and NatIonalIst Reforms of the RepublIc</vt:lpstr>
      <vt:lpstr>NatIonalIsm and NatIonalIst Reforms of the RepublIc</vt:lpstr>
      <vt:lpstr>PowerPoint Presentation</vt:lpstr>
      <vt:lpstr>TurkIsh ForeIgn PolIcy 1923-1945</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1-Legacy of the Ottoman Empire on Turkish Republic Late 18th century-1920’s.</dc:title>
  <dc:creator>edaloglu</dc:creator>
  <cp:lastModifiedBy>cpalaz</cp:lastModifiedBy>
  <cp:revision>40</cp:revision>
  <cp:lastPrinted>2015-09-28T06:16:23Z</cp:lastPrinted>
  <dcterms:created xsi:type="dcterms:W3CDTF">2015-09-23T08:25:57Z</dcterms:created>
  <dcterms:modified xsi:type="dcterms:W3CDTF">2017-10-10T05:24:45Z</dcterms:modified>
</cp:coreProperties>
</file>